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858000" cy="9906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1338" y="-31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5F57D9-20FD-439B-BF92-CC857A53D0FF}" type="datetimeFigureOut">
              <a:rPr lang="zh-CN" altLang="en-US" smtClean="0"/>
              <a:t>2025/5/15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238250"/>
            <a:ext cx="2314575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767263"/>
            <a:ext cx="5486400" cy="39004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091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94091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D51947-6426-419D-A39D-B057CCC227D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4066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D51947-6426-419D-A39D-B057CCC227D8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0854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3070860"/>
            <a:ext cx="5829300" cy="20802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547360"/>
            <a:ext cx="4800600" cy="2476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6858000" cy="9906000"/>
          </a:xfrm>
          <a:custGeom>
            <a:avLst/>
            <a:gdLst/>
            <a:ahLst/>
            <a:cxnLst/>
            <a:rect l="l" t="t" r="r" b="b"/>
            <a:pathLst>
              <a:path w="6858000" h="9906000">
                <a:moveTo>
                  <a:pt x="0" y="9906000"/>
                </a:moveTo>
                <a:lnTo>
                  <a:pt x="6858000" y="9906000"/>
                </a:lnTo>
                <a:lnTo>
                  <a:pt x="6858000" y="0"/>
                </a:lnTo>
                <a:lnTo>
                  <a:pt x="0" y="0"/>
                </a:lnTo>
                <a:lnTo>
                  <a:pt x="0" y="9906000"/>
                </a:lnTo>
                <a:close/>
              </a:path>
            </a:pathLst>
          </a:custGeom>
          <a:solidFill>
            <a:srgbClr val="E4E3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9153" y="89153"/>
            <a:ext cx="6707505" cy="1701164"/>
          </a:xfrm>
          <a:custGeom>
            <a:avLst/>
            <a:gdLst/>
            <a:ahLst/>
            <a:cxnLst/>
            <a:rect l="l" t="t" r="r" b="b"/>
            <a:pathLst>
              <a:path w="6707505" h="1701164">
                <a:moveTo>
                  <a:pt x="0" y="0"/>
                </a:moveTo>
                <a:lnTo>
                  <a:pt x="6707124" y="0"/>
                </a:lnTo>
                <a:lnTo>
                  <a:pt x="6707124" y="1700783"/>
                </a:lnTo>
                <a:lnTo>
                  <a:pt x="0" y="170078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89153" y="89153"/>
            <a:ext cx="6707505" cy="1701164"/>
          </a:xfrm>
          <a:custGeom>
            <a:avLst/>
            <a:gdLst/>
            <a:ahLst/>
            <a:cxnLst/>
            <a:rect l="l" t="t" r="r" b="b"/>
            <a:pathLst>
              <a:path w="6707505" h="1701164">
                <a:moveTo>
                  <a:pt x="0" y="0"/>
                </a:moveTo>
                <a:lnTo>
                  <a:pt x="6707124" y="0"/>
                </a:lnTo>
                <a:lnTo>
                  <a:pt x="6707124" y="1700783"/>
                </a:lnTo>
                <a:lnTo>
                  <a:pt x="0" y="1700783"/>
                </a:lnTo>
                <a:lnTo>
                  <a:pt x="0" y="0"/>
                </a:lnTo>
                <a:close/>
              </a:path>
            </a:pathLst>
          </a:custGeom>
          <a:ln w="2590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2574035" y="1208531"/>
            <a:ext cx="1856231" cy="48463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2900" y="396240"/>
            <a:ext cx="6172200" cy="1584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2900" y="2278380"/>
            <a:ext cx="617220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9212580"/>
            <a:ext cx="219456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76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hyperlink" Target="https://www.qr2mse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1840" y="7359942"/>
            <a:ext cx="6792595" cy="2531745"/>
          </a:xfrm>
          <a:custGeom>
            <a:avLst/>
            <a:gdLst/>
            <a:ahLst/>
            <a:cxnLst/>
            <a:rect l="l" t="t" r="r" b="b"/>
            <a:pathLst>
              <a:path w="6792595" h="2531745">
                <a:moveTo>
                  <a:pt x="0" y="2531364"/>
                </a:moveTo>
                <a:lnTo>
                  <a:pt x="6792468" y="2531364"/>
                </a:lnTo>
                <a:lnTo>
                  <a:pt x="6792468" y="0"/>
                </a:lnTo>
                <a:lnTo>
                  <a:pt x="0" y="0"/>
                </a:lnTo>
                <a:lnTo>
                  <a:pt x="0" y="2531364"/>
                </a:lnTo>
                <a:close/>
              </a:path>
            </a:pathLst>
          </a:custGeom>
          <a:solidFill>
            <a:srgbClr val="92D050">
              <a:alpha val="4195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85539" y="8867930"/>
            <a:ext cx="1822450" cy="707390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35"/>
              </a:spcBef>
            </a:pPr>
            <a:r>
              <a:rPr sz="1100" b="1" dirty="0">
                <a:solidFill>
                  <a:srgbClr val="333399"/>
                </a:solidFill>
                <a:latin typeface="Calibri"/>
                <a:cs typeface="Calibri"/>
              </a:rPr>
              <a:t>IMPORTANT</a:t>
            </a:r>
            <a:r>
              <a:rPr sz="1100" b="1" spc="-20" dirty="0">
                <a:solidFill>
                  <a:srgbClr val="333399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333399"/>
                </a:solidFill>
                <a:latin typeface="Calibri"/>
                <a:cs typeface="Calibri"/>
              </a:rPr>
              <a:t>DATES</a:t>
            </a:r>
            <a:endParaRPr sz="1100">
              <a:latin typeface="Calibri"/>
              <a:cs typeface="Calibri"/>
            </a:endParaRPr>
          </a:p>
          <a:p>
            <a:pPr marR="5080">
              <a:lnSpc>
                <a:spcPct val="100000"/>
              </a:lnSpc>
              <a:spcBef>
                <a:spcPts val="210"/>
              </a:spcBef>
            </a:pPr>
            <a:r>
              <a:rPr sz="1000" b="1" spc="-5" dirty="0">
                <a:solidFill>
                  <a:srgbClr val="FF0000"/>
                </a:solidFill>
                <a:latin typeface="Calibri"/>
                <a:cs typeface="Calibri"/>
              </a:rPr>
              <a:t>Full Paper Submission Deadline  </a:t>
            </a:r>
            <a:r>
              <a:rPr sz="1000" b="1" spc="-5" dirty="0">
                <a:latin typeface="Calibri"/>
                <a:cs typeface="Calibri"/>
              </a:rPr>
              <a:t>Full Paper Acceptance Notification  Camera Ready Papers</a:t>
            </a:r>
            <a:r>
              <a:rPr sz="1000" b="1" spc="-50" dirty="0">
                <a:latin typeface="Calibri"/>
                <a:cs typeface="Calibri"/>
              </a:rPr>
              <a:t> </a:t>
            </a:r>
            <a:r>
              <a:rPr sz="1000" b="1" spc="-5" dirty="0">
                <a:latin typeface="Calibri"/>
                <a:cs typeface="Calibri"/>
              </a:rPr>
              <a:t>Due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6150" y="9591482"/>
            <a:ext cx="507927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Arial"/>
                <a:cs typeface="Arial"/>
              </a:rPr>
              <a:t>For more information </a:t>
            </a:r>
            <a:r>
              <a:rPr sz="900" spc="-5" dirty="0">
                <a:latin typeface="Arial"/>
                <a:cs typeface="Arial"/>
              </a:rPr>
              <a:t>and </a:t>
            </a:r>
            <a:r>
              <a:rPr sz="900" dirty="0">
                <a:latin typeface="Arial"/>
                <a:cs typeface="Arial"/>
              </a:rPr>
              <a:t>updates, please </a:t>
            </a:r>
            <a:r>
              <a:rPr sz="900" spc="-5" dirty="0">
                <a:latin typeface="Arial"/>
                <a:cs typeface="Arial"/>
              </a:rPr>
              <a:t>visit </a:t>
            </a:r>
            <a:r>
              <a:rPr sz="900" dirty="0">
                <a:latin typeface="Arial"/>
                <a:cs typeface="Arial"/>
              </a:rPr>
              <a:t>conference </a:t>
            </a:r>
            <a:r>
              <a:rPr sz="900" spc="-5" dirty="0">
                <a:latin typeface="Arial"/>
                <a:cs typeface="Arial"/>
              </a:rPr>
              <a:t>website </a:t>
            </a:r>
            <a:r>
              <a:rPr sz="900" dirty="0">
                <a:latin typeface="Arial"/>
                <a:cs typeface="Arial"/>
              </a:rPr>
              <a:t>at</a:t>
            </a:r>
            <a:r>
              <a:rPr sz="900" spc="-110" dirty="0"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FF0000"/>
                </a:solidFill>
                <a:cs typeface="Calibri"/>
              </a:rPr>
              <a:t>https</a:t>
            </a:r>
            <a:r>
              <a:rPr lang="en-US" sz="1000" b="1" spc="-5" dirty="0">
                <a:solidFill>
                  <a:srgbClr val="FF0000"/>
                </a:solidFill>
                <a:cs typeface="Calibri"/>
              </a:rPr>
              <a:t>://www.qr2mse.org/ </a:t>
            </a:r>
            <a:endParaRPr sz="1000" b="1" spc="-5" dirty="0">
              <a:solidFill>
                <a:srgbClr val="FF0000"/>
              </a:solidFill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39205" y="7453303"/>
            <a:ext cx="4357370" cy="997709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8890">
              <a:lnSpc>
                <a:spcPct val="100000"/>
              </a:lnSpc>
              <a:spcBef>
                <a:spcPts val="300"/>
              </a:spcBef>
            </a:pPr>
            <a:r>
              <a:rPr sz="1100" b="1" spc="-5" dirty="0">
                <a:solidFill>
                  <a:srgbClr val="333399"/>
                </a:solidFill>
                <a:latin typeface="Calibri"/>
                <a:cs typeface="Calibri"/>
              </a:rPr>
              <a:t>SUBMISSION OF </a:t>
            </a:r>
            <a:r>
              <a:rPr sz="1100" b="1" dirty="0">
                <a:solidFill>
                  <a:srgbClr val="333399"/>
                </a:solidFill>
                <a:latin typeface="Calibri"/>
                <a:cs typeface="Calibri"/>
              </a:rPr>
              <a:t>PAPERS</a:t>
            </a:r>
            <a:endParaRPr sz="1100" dirty="0">
              <a:latin typeface="Calibri"/>
              <a:cs typeface="Calibri"/>
            </a:endParaRPr>
          </a:p>
          <a:p>
            <a:pPr marL="8255" marR="5080">
              <a:lnSpc>
                <a:spcPts val="1080"/>
              </a:lnSpc>
              <a:spcBef>
                <a:spcPts val="310"/>
              </a:spcBef>
            </a:pPr>
            <a:r>
              <a:rPr sz="1000" b="1" spc="-5" dirty="0">
                <a:latin typeface="Calibri"/>
                <a:cs typeface="Calibri"/>
              </a:rPr>
              <a:t>Extended abstract </a:t>
            </a:r>
            <a:r>
              <a:rPr sz="1000" b="1" spc="-10" dirty="0">
                <a:latin typeface="Calibri"/>
                <a:cs typeface="Calibri"/>
              </a:rPr>
              <a:t>or </a:t>
            </a:r>
            <a:r>
              <a:rPr sz="1000" b="1" spc="-5" dirty="0">
                <a:latin typeface="Calibri"/>
                <a:cs typeface="Calibri"/>
              </a:rPr>
              <a:t>full </a:t>
            </a:r>
            <a:r>
              <a:rPr sz="1000" b="1" dirty="0">
                <a:latin typeface="Calibri"/>
                <a:cs typeface="Calibri"/>
              </a:rPr>
              <a:t>papers </a:t>
            </a:r>
            <a:r>
              <a:rPr sz="1000" b="1" spc="-5" dirty="0">
                <a:latin typeface="Calibri"/>
                <a:cs typeface="Calibri"/>
              </a:rPr>
              <a:t>should </a:t>
            </a:r>
            <a:r>
              <a:rPr sz="1000" b="1" dirty="0">
                <a:latin typeface="Calibri"/>
                <a:cs typeface="Calibri"/>
              </a:rPr>
              <a:t>be </a:t>
            </a:r>
            <a:r>
              <a:rPr sz="1000" b="1" spc="-5" dirty="0">
                <a:latin typeface="Calibri"/>
                <a:cs typeface="Calibri"/>
              </a:rPr>
              <a:t>submitted electronically in </a:t>
            </a:r>
            <a:r>
              <a:rPr sz="1000" b="1" spc="-5" dirty="0">
                <a:solidFill>
                  <a:srgbClr val="FF0000"/>
                </a:solidFill>
                <a:latin typeface="Calibri"/>
                <a:cs typeface="Calibri"/>
              </a:rPr>
              <a:t>MS-Word  </a:t>
            </a:r>
            <a:r>
              <a:rPr sz="1000" b="1" spc="-5" dirty="0">
                <a:latin typeface="Calibri"/>
                <a:cs typeface="Calibri"/>
              </a:rPr>
              <a:t>via </a:t>
            </a:r>
            <a:r>
              <a:rPr sz="1000" b="1" spc="-5" dirty="0">
                <a:solidFill>
                  <a:srgbClr val="FF0000"/>
                </a:solidFill>
                <a:latin typeface="Calibri"/>
                <a:cs typeface="Calibri"/>
              </a:rPr>
              <a:t>Paper Submission System (https://www.qr2mse.org) </a:t>
            </a:r>
            <a:r>
              <a:rPr sz="1000" b="1" dirty="0">
                <a:solidFill>
                  <a:srgbClr val="FF0000"/>
                </a:solidFill>
                <a:latin typeface="Calibri"/>
                <a:cs typeface="Calibri"/>
              </a:rPr>
              <a:t>by </a:t>
            </a:r>
            <a:r>
              <a:rPr lang="en-US" sz="1000" b="1" dirty="0">
                <a:solidFill>
                  <a:srgbClr val="FF0000"/>
                </a:solidFill>
                <a:latin typeface="Calibri"/>
                <a:cs typeface="Calibri"/>
              </a:rPr>
              <a:t>April</a:t>
            </a:r>
            <a:r>
              <a:rPr sz="1000"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000" b="1" spc="5" dirty="0">
                <a:solidFill>
                  <a:srgbClr val="FF0000"/>
                </a:solidFill>
                <a:latin typeface="Calibri"/>
                <a:cs typeface="Calibri"/>
              </a:rPr>
              <a:t>3</a:t>
            </a:r>
            <a:r>
              <a:rPr lang="en-US" sz="1000" b="1" spc="5" dirty="0">
                <a:solidFill>
                  <a:srgbClr val="FF0000"/>
                </a:solidFill>
                <a:latin typeface="Calibri"/>
                <a:cs typeface="Calibri"/>
              </a:rPr>
              <a:t>0</a:t>
            </a:r>
            <a:r>
              <a:rPr sz="1000" b="1" spc="5" dirty="0">
                <a:solidFill>
                  <a:srgbClr val="FF0000"/>
                </a:solidFill>
                <a:latin typeface="Calibri"/>
                <a:cs typeface="Calibri"/>
              </a:rPr>
              <a:t>, </a:t>
            </a:r>
            <a:r>
              <a:rPr sz="1000" b="1" dirty="0">
                <a:solidFill>
                  <a:srgbClr val="FF0000"/>
                </a:solidFill>
                <a:latin typeface="Calibri"/>
                <a:cs typeface="Calibri"/>
              </a:rPr>
              <a:t>202</a:t>
            </a:r>
            <a:r>
              <a:rPr lang="en-US" sz="1000" b="1" dirty="0">
                <a:solidFill>
                  <a:srgbClr val="FF0000"/>
                </a:solidFill>
                <a:latin typeface="Calibri"/>
                <a:cs typeface="Calibri"/>
              </a:rPr>
              <a:t>5</a:t>
            </a:r>
            <a:r>
              <a:rPr sz="1000" b="1" dirty="0">
                <a:latin typeface="Calibri"/>
                <a:cs typeface="Calibri"/>
              </a:rPr>
              <a:t>.  </a:t>
            </a:r>
            <a:r>
              <a:rPr sz="1000" b="1" spc="-5" dirty="0">
                <a:latin typeface="Calibri"/>
                <a:cs typeface="Calibri"/>
              </a:rPr>
              <a:t>Authors’ names, affiliations, and contact information must </a:t>
            </a:r>
            <a:r>
              <a:rPr sz="1000" b="1" spc="-10" dirty="0">
                <a:latin typeface="Calibri"/>
                <a:cs typeface="Calibri"/>
              </a:rPr>
              <a:t>be </a:t>
            </a:r>
            <a:r>
              <a:rPr sz="1000" b="1" spc="-5" dirty="0">
                <a:latin typeface="Calibri"/>
                <a:cs typeface="Calibri"/>
              </a:rPr>
              <a:t>included </a:t>
            </a:r>
            <a:r>
              <a:rPr sz="1000" b="1" spc="-10" dirty="0">
                <a:latin typeface="Calibri"/>
                <a:cs typeface="Calibri"/>
              </a:rPr>
              <a:t>in  </a:t>
            </a:r>
            <a:r>
              <a:rPr sz="1000" b="1" spc="-5" dirty="0">
                <a:latin typeface="Calibri"/>
                <a:cs typeface="Calibri"/>
              </a:rPr>
              <a:t>submission.</a:t>
            </a:r>
            <a:endParaRPr sz="1000" dirty="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484"/>
              </a:spcBef>
            </a:pPr>
            <a:r>
              <a:rPr sz="800" i="1" dirty="0">
                <a:latin typeface="Arial"/>
                <a:cs typeface="Arial"/>
              </a:rPr>
              <a:t>All </a:t>
            </a:r>
            <a:r>
              <a:rPr sz="800" i="1" spc="-5" dirty="0">
                <a:latin typeface="Arial"/>
                <a:cs typeface="Arial"/>
              </a:rPr>
              <a:t>submitted papers </a:t>
            </a:r>
            <a:r>
              <a:rPr sz="800" i="1" dirty="0">
                <a:latin typeface="Arial"/>
                <a:cs typeface="Arial"/>
              </a:rPr>
              <a:t>will </a:t>
            </a:r>
            <a:r>
              <a:rPr sz="800" i="1" spc="-5" dirty="0">
                <a:latin typeface="Arial"/>
                <a:cs typeface="Arial"/>
              </a:rPr>
              <a:t>be peer </a:t>
            </a:r>
            <a:r>
              <a:rPr sz="800" i="1" dirty="0">
                <a:latin typeface="Arial"/>
                <a:cs typeface="Arial"/>
              </a:rPr>
              <a:t>reviewed </a:t>
            </a:r>
            <a:r>
              <a:rPr sz="800" i="1" spc="-5" dirty="0">
                <a:latin typeface="Arial"/>
                <a:cs typeface="Arial"/>
              </a:rPr>
              <a:t>for</a:t>
            </a:r>
            <a:r>
              <a:rPr sz="800" i="1" spc="25" dirty="0">
                <a:latin typeface="Arial"/>
                <a:cs typeface="Arial"/>
              </a:rPr>
              <a:t> </a:t>
            </a:r>
            <a:r>
              <a:rPr sz="800" i="1" spc="-5" dirty="0">
                <a:latin typeface="Arial"/>
                <a:cs typeface="Arial"/>
              </a:rPr>
              <a:t>merit.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1776" y="1866674"/>
            <a:ext cx="3137520" cy="1050929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sz="1200" b="1" spc="-10" dirty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lang="en-US" sz="1200" b="1" spc="-10" dirty="0">
                <a:solidFill>
                  <a:srgbClr val="FF0000"/>
                </a:solidFill>
                <a:latin typeface="Calibri"/>
                <a:cs typeface="Calibri"/>
              </a:rPr>
              <a:t>PONSORED</a:t>
            </a:r>
            <a:r>
              <a:rPr sz="1200" b="1" spc="-10" dirty="0">
                <a:solidFill>
                  <a:srgbClr val="FF0000"/>
                </a:solidFill>
                <a:latin typeface="Calibri"/>
                <a:cs typeface="Calibri"/>
              </a:rPr>
              <a:t> BY</a:t>
            </a:r>
          </a:p>
          <a:p>
            <a:pPr marL="91440" indent="-78740">
              <a:lnSpc>
                <a:spcPct val="100000"/>
              </a:lnSpc>
              <a:buChar char="•"/>
              <a:tabLst>
                <a:tab pos="92075" algn="l"/>
              </a:tabLst>
            </a:pPr>
            <a:r>
              <a:rPr lang="en-US" altLang="zh-CN" sz="900" b="1" spc="-15" dirty="0">
                <a:cs typeface="Calibri"/>
              </a:rPr>
              <a:t>The Institution of Engineering and Technology (IET)</a:t>
            </a:r>
            <a:endParaRPr lang="en-US" sz="900" b="1" spc="-15" dirty="0">
              <a:latin typeface="Calibri"/>
              <a:cs typeface="Calibri"/>
            </a:endParaRPr>
          </a:p>
          <a:p>
            <a:pPr marL="91440" indent="-78740">
              <a:buFontTx/>
              <a:buChar char="•"/>
              <a:tabLst>
                <a:tab pos="92075" algn="l"/>
              </a:tabLst>
            </a:pPr>
            <a:r>
              <a:rPr lang="en-US" altLang="zh-CN" sz="900" b="1" spc="-15" dirty="0">
                <a:cs typeface="Calibri"/>
              </a:rPr>
              <a:t>Reliability Engineering Institution, CMES</a:t>
            </a:r>
            <a:endParaRPr lang="en-US" altLang="zh-CN" sz="900" dirty="0">
              <a:cs typeface="Calibri"/>
            </a:endParaRPr>
          </a:p>
          <a:p>
            <a:pPr marL="91440" indent="-78740">
              <a:buFontTx/>
              <a:buChar char="•"/>
              <a:tabLst>
                <a:tab pos="92075" algn="l"/>
              </a:tabLst>
            </a:pPr>
            <a:r>
              <a:rPr lang="en-US" altLang="zh-CN" sz="900" b="1" spc="-10" dirty="0">
                <a:cs typeface="Calibri"/>
              </a:rPr>
              <a:t>The </a:t>
            </a:r>
            <a:r>
              <a:rPr lang="en-US" altLang="zh-CN" sz="900" b="1" spc="-15" dirty="0">
                <a:cs typeface="Calibri"/>
              </a:rPr>
              <a:t>Korean Reliability</a:t>
            </a:r>
            <a:r>
              <a:rPr lang="en-US" altLang="zh-CN" sz="900" b="1" spc="35" dirty="0">
                <a:cs typeface="Calibri"/>
              </a:rPr>
              <a:t> </a:t>
            </a:r>
            <a:r>
              <a:rPr lang="en-US" altLang="zh-CN" sz="900" b="1" spc="-15" dirty="0">
                <a:cs typeface="Calibri"/>
              </a:rPr>
              <a:t>Society</a:t>
            </a:r>
            <a:endParaRPr lang="en-US" altLang="zh-CN" sz="900" dirty="0">
              <a:cs typeface="Calibri"/>
            </a:endParaRPr>
          </a:p>
          <a:p>
            <a:pPr marL="91440" indent="-78740">
              <a:buFontTx/>
              <a:buChar char="•"/>
              <a:tabLst>
                <a:tab pos="92075" algn="l"/>
              </a:tabLst>
            </a:pPr>
            <a:r>
              <a:rPr lang="en-US" altLang="zh-CN" sz="900" b="1" spc="-15" dirty="0">
                <a:cs typeface="Calibri"/>
              </a:rPr>
              <a:t>European Safety </a:t>
            </a:r>
            <a:r>
              <a:rPr lang="en-US" altLang="zh-CN" sz="900" b="1" spc="-10" dirty="0">
                <a:cs typeface="Calibri"/>
              </a:rPr>
              <a:t>and </a:t>
            </a:r>
            <a:r>
              <a:rPr lang="en-US" altLang="zh-CN" sz="900" b="1" spc="-15" dirty="0">
                <a:cs typeface="Calibri"/>
              </a:rPr>
              <a:t>Reliability</a:t>
            </a:r>
            <a:r>
              <a:rPr lang="en-US" altLang="zh-CN" sz="900" b="1" spc="70" dirty="0">
                <a:cs typeface="Calibri"/>
              </a:rPr>
              <a:t> </a:t>
            </a:r>
            <a:r>
              <a:rPr lang="en-US" altLang="zh-CN" sz="900" b="1" spc="-15" dirty="0">
                <a:cs typeface="Calibri"/>
              </a:rPr>
              <a:t>Association</a:t>
            </a:r>
          </a:p>
          <a:p>
            <a:pPr marL="91440" indent="-78740">
              <a:buFontTx/>
              <a:buChar char="•"/>
              <a:tabLst>
                <a:tab pos="92075" algn="l"/>
              </a:tabLst>
            </a:pPr>
            <a:r>
              <a:rPr lang="en-US" altLang="zh-CN" sz="900" b="1" spc="-15" dirty="0">
                <a:cs typeface="Calibri"/>
              </a:rPr>
              <a:t>Polish Safety and Reliability Association</a:t>
            </a:r>
          </a:p>
          <a:p>
            <a:pPr marL="91440" indent="-78740">
              <a:lnSpc>
                <a:spcPct val="100000"/>
              </a:lnSpc>
              <a:buChar char="•"/>
              <a:tabLst>
                <a:tab pos="92075" algn="l"/>
              </a:tabLst>
            </a:pPr>
            <a:r>
              <a:rPr sz="900" b="1" spc="-15" dirty="0">
                <a:latin typeface="Calibri"/>
                <a:cs typeface="Calibri"/>
              </a:rPr>
              <a:t>Bernoulli Society </a:t>
            </a:r>
            <a:r>
              <a:rPr sz="900" b="1" spc="-10" dirty="0">
                <a:latin typeface="Calibri"/>
                <a:cs typeface="Calibri"/>
              </a:rPr>
              <a:t>for </a:t>
            </a:r>
            <a:r>
              <a:rPr sz="900" b="1" spc="-15" dirty="0">
                <a:latin typeface="Calibri"/>
                <a:cs typeface="Calibri"/>
              </a:rPr>
              <a:t>Mathematical </a:t>
            </a:r>
            <a:r>
              <a:rPr sz="900" b="1" spc="-20" dirty="0">
                <a:latin typeface="Calibri"/>
                <a:cs typeface="Calibri"/>
              </a:rPr>
              <a:t>Statistics </a:t>
            </a:r>
            <a:r>
              <a:rPr sz="900" b="1" spc="-10" dirty="0">
                <a:latin typeface="Calibri"/>
                <a:cs typeface="Calibri"/>
              </a:rPr>
              <a:t>and</a:t>
            </a:r>
            <a:r>
              <a:rPr sz="900" b="1" spc="145" dirty="0">
                <a:latin typeface="Calibri"/>
                <a:cs typeface="Calibri"/>
              </a:rPr>
              <a:t> </a:t>
            </a:r>
            <a:r>
              <a:rPr sz="900" b="1" spc="-15" dirty="0">
                <a:latin typeface="Calibri"/>
                <a:cs typeface="Calibri"/>
              </a:rPr>
              <a:t>Probability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30351" y="4044574"/>
            <a:ext cx="2508250" cy="3273332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5"/>
              </a:spcBef>
            </a:pPr>
            <a:r>
              <a:rPr sz="1200" b="1" spc="-10" dirty="0">
                <a:solidFill>
                  <a:srgbClr val="FF0000"/>
                </a:solidFill>
                <a:latin typeface="Calibri"/>
                <a:cs typeface="Calibri"/>
              </a:rPr>
              <a:t>TOPICS </a:t>
            </a:r>
            <a:r>
              <a:rPr sz="1200" b="1" dirty="0">
                <a:solidFill>
                  <a:srgbClr val="FF0000"/>
                </a:solidFill>
                <a:latin typeface="Calibri"/>
                <a:cs typeface="Calibri"/>
              </a:rPr>
              <a:t>OF </a:t>
            </a:r>
            <a:r>
              <a:rPr sz="1200" b="1" spc="-5" dirty="0">
                <a:solidFill>
                  <a:srgbClr val="FF0000"/>
                </a:solidFill>
                <a:latin typeface="Calibri"/>
                <a:cs typeface="Calibri"/>
              </a:rPr>
              <a:t>INTERESTS (but </a:t>
            </a:r>
            <a:r>
              <a:rPr sz="1200" b="1" dirty="0">
                <a:solidFill>
                  <a:srgbClr val="FF0000"/>
                </a:solidFill>
                <a:latin typeface="Calibri"/>
                <a:cs typeface="Calibri"/>
              </a:rPr>
              <a:t>not </a:t>
            </a:r>
            <a:r>
              <a:rPr sz="1200" b="1" spc="-5" dirty="0">
                <a:solidFill>
                  <a:srgbClr val="FF0000"/>
                </a:solidFill>
                <a:latin typeface="Calibri"/>
                <a:cs typeface="Calibri"/>
              </a:rPr>
              <a:t>limited)</a:t>
            </a:r>
            <a:endParaRPr sz="1200" dirty="0">
              <a:latin typeface="Calibri"/>
              <a:cs typeface="Calibri"/>
            </a:endParaRPr>
          </a:p>
          <a:p>
            <a:pPr marL="104139" indent="-9144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104139" algn="l"/>
              </a:tabLst>
            </a:pPr>
            <a:r>
              <a:rPr sz="900" b="1" spc="-5" dirty="0">
                <a:latin typeface="Calibri"/>
                <a:cs typeface="Calibri"/>
              </a:rPr>
              <a:t>Strategic asset</a:t>
            </a:r>
            <a:r>
              <a:rPr sz="900" b="1" dirty="0">
                <a:latin typeface="Calibri"/>
                <a:cs typeface="Calibri"/>
              </a:rPr>
              <a:t> </a:t>
            </a:r>
            <a:r>
              <a:rPr sz="900" b="1" spc="-5" dirty="0">
                <a:latin typeface="Calibri"/>
                <a:cs typeface="Calibri"/>
              </a:rPr>
              <a:t>management</a:t>
            </a:r>
            <a:endParaRPr sz="900" dirty="0">
              <a:latin typeface="Calibri"/>
              <a:cs typeface="Calibri"/>
            </a:endParaRPr>
          </a:p>
          <a:p>
            <a:pPr marL="104139" indent="-91440">
              <a:lnSpc>
                <a:spcPct val="100000"/>
              </a:lnSpc>
              <a:buFont typeface="Arial"/>
              <a:buChar char="•"/>
              <a:tabLst>
                <a:tab pos="104139" algn="l"/>
              </a:tabLst>
            </a:pPr>
            <a:r>
              <a:rPr sz="900" b="1" spc="-5" dirty="0">
                <a:latin typeface="Calibri"/>
                <a:cs typeface="Calibri"/>
              </a:rPr>
              <a:t>Asset fleet</a:t>
            </a:r>
            <a:r>
              <a:rPr sz="900" b="1" dirty="0">
                <a:latin typeface="Calibri"/>
                <a:cs typeface="Calibri"/>
              </a:rPr>
              <a:t> </a:t>
            </a:r>
            <a:r>
              <a:rPr sz="900" b="1" spc="-5" dirty="0">
                <a:latin typeface="Calibri"/>
                <a:cs typeface="Calibri"/>
              </a:rPr>
              <a:t>management</a:t>
            </a:r>
            <a:endParaRPr sz="900" dirty="0">
              <a:latin typeface="Calibri"/>
              <a:cs typeface="Calibri"/>
            </a:endParaRPr>
          </a:p>
          <a:p>
            <a:pPr marL="104139" indent="-91440">
              <a:lnSpc>
                <a:spcPct val="100000"/>
              </a:lnSpc>
              <a:buFont typeface="Arial"/>
              <a:buChar char="•"/>
              <a:tabLst>
                <a:tab pos="104139" algn="l"/>
              </a:tabLst>
            </a:pPr>
            <a:r>
              <a:rPr sz="900" b="1" spc="-5" dirty="0">
                <a:latin typeface="Calibri"/>
                <a:cs typeface="Calibri"/>
              </a:rPr>
              <a:t>Quality</a:t>
            </a:r>
            <a:r>
              <a:rPr sz="900" b="1" spc="25" dirty="0">
                <a:latin typeface="Calibri"/>
                <a:cs typeface="Calibri"/>
              </a:rPr>
              <a:t> </a:t>
            </a:r>
            <a:r>
              <a:rPr sz="900" b="1" spc="-5" dirty="0">
                <a:latin typeface="Calibri"/>
                <a:cs typeface="Calibri"/>
              </a:rPr>
              <a:t>engineering</a:t>
            </a:r>
            <a:endParaRPr lang="en-US" altLang="zh-CN" sz="900" b="1" spc="-5" dirty="0">
              <a:latin typeface="Calibri"/>
              <a:cs typeface="Calibri"/>
            </a:endParaRPr>
          </a:p>
          <a:p>
            <a:pPr marL="104139" indent="-91440">
              <a:lnSpc>
                <a:spcPct val="100000"/>
              </a:lnSpc>
              <a:buFont typeface="Arial"/>
              <a:buChar char="•"/>
              <a:tabLst>
                <a:tab pos="104139" algn="l"/>
              </a:tabLst>
            </a:pPr>
            <a:r>
              <a:rPr lang="en-US" sz="900" b="1" spc="-5" dirty="0">
                <a:latin typeface="Calibri"/>
                <a:cs typeface="Calibri"/>
              </a:rPr>
              <a:t>Quality consistency design</a:t>
            </a:r>
            <a:endParaRPr sz="900" b="1" spc="-5" dirty="0">
              <a:latin typeface="Calibri"/>
              <a:cs typeface="Calibri"/>
            </a:endParaRPr>
          </a:p>
          <a:p>
            <a:pPr marL="104139" indent="-91440">
              <a:buFont typeface="Arial"/>
              <a:buChar char="•"/>
              <a:tabLst>
                <a:tab pos="104139" algn="l"/>
              </a:tabLst>
            </a:pPr>
            <a:r>
              <a:rPr lang="en-US" altLang="zh-CN" sz="900" b="1" spc="-5" dirty="0">
                <a:cs typeface="Calibri"/>
              </a:rPr>
              <a:t>Robust/Resilience design</a:t>
            </a:r>
            <a:endParaRPr lang="en-US" altLang="zh-CN" sz="900" dirty="0">
              <a:cs typeface="Calibri"/>
            </a:endParaRPr>
          </a:p>
          <a:p>
            <a:pPr marL="104139" indent="-91440">
              <a:lnSpc>
                <a:spcPct val="100000"/>
              </a:lnSpc>
              <a:buFont typeface="Arial"/>
              <a:buChar char="•"/>
              <a:tabLst>
                <a:tab pos="104139" algn="l"/>
              </a:tabLst>
            </a:pPr>
            <a:r>
              <a:rPr sz="900" b="1" spc="-5" dirty="0">
                <a:latin typeface="Calibri"/>
                <a:cs typeface="Calibri"/>
              </a:rPr>
              <a:t>Quality assurance and cost</a:t>
            </a:r>
            <a:r>
              <a:rPr sz="900" b="1" spc="80" dirty="0">
                <a:latin typeface="Calibri"/>
                <a:cs typeface="Calibri"/>
              </a:rPr>
              <a:t> </a:t>
            </a:r>
            <a:r>
              <a:rPr sz="900" b="1" spc="-5" dirty="0">
                <a:latin typeface="Calibri"/>
                <a:cs typeface="Calibri"/>
              </a:rPr>
              <a:t>issues</a:t>
            </a:r>
            <a:endParaRPr sz="900" dirty="0">
              <a:latin typeface="Calibri"/>
              <a:cs typeface="Calibri"/>
            </a:endParaRPr>
          </a:p>
          <a:p>
            <a:pPr marL="104139" indent="-91440">
              <a:lnSpc>
                <a:spcPct val="100000"/>
              </a:lnSpc>
              <a:buFont typeface="Arial"/>
              <a:buChar char="•"/>
              <a:tabLst>
                <a:tab pos="104139" algn="l"/>
              </a:tabLst>
            </a:pPr>
            <a:r>
              <a:rPr sz="900" b="1" spc="-5" dirty="0">
                <a:latin typeface="Calibri"/>
                <a:cs typeface="Calibri"/>
              </a:rPr>
              <a:t>Experimental design for quality</a:t>
            </a:r>
            <a:r>
              <a:rPr sz="900" b="1" spc="70" dirty="0">
                <a:latin typeface="Calibri"/>
                <a:cs typeface="Calibri"/>
              </a:rPr>
              <a:t> </a:t>
            </a:r>
            <a:r>
              <a:rPr sz="900" b="1" spc="-5" dirty="0">
                <a:latin typeface="Calibri"/>
                <a:cs typeface="Calibri"/>
              </a:rPr>
              <a:t>control</a:t>
            </a:r>
            <a:endParaRPr lang="en-US" altLang="zh-CN" sz="900" b="1" spc="-5" dirty="0">
              <a:latin typeface="Calibri"/>
              <a:cs typeface="Calibri"/>
            </a:endParaRPr>
          </a:p>
          <a:p>
            <a:pPr marL="104139" indent="-91440">
              <a:lnSpc>
                <a:spcPct val="100000"/>
              </a:lnSpc>
              <a:buFont typeface="Arial"/>
              <a:buChar char="•"/>
              <a:tabLst>
                <a:tab pos="104139" algn="l"/>
              </a:tabLst>
            </a:pPr>
            <a:r>
              <a:rPr sz="900" b="1" spc="-5" dirty="0">
                <a:latin typeface="Calibri"/>
                <a:cs typeface="Calibri"/>
              </a:rPr>
              <a:t>Total quality management</a:t>
            </a:r>
            <a:r>
              <a:rPr sz="900" b="1" spc="75" dirty="0">
                <a:latin typeface="Calibri"/>
                <a:cs typeface="Calibri"/>
              </a:rPr>
              <a:t> </a:t>
            </a:r>
            <a:r>
              <a:rPr sz="900" b="1" spc="-5" dirty="0">
                <a:latin typeface="Calibri"/>
                <a:cs typeface="Calibri"/>
              </a:rPr>
              <a:t>techniques</a:t>
            </a:r>
            <a:endParaRPr sz="900" dirty="0">
              <a:latin typeface="Calibri"/>
              <a:cs typeface="Calibri"/>
            </a:endParaRPr>
          </a:p>
          <a:p>
            <a:pPr marL="104139" indent="-91440">
              <a:lnSpc>
                <a:spcPct val="100000"/>
              </a:lnSpc>
              <a:buFont typeface="Arial"/>
              <a:buChar char="•"/>
              <a:tabLst>
                <a:tab pos="104139" algn="l"/>
              </a:tabLst>
            </a:pPr>
            <a:r>
              <a:rPr sz="900" b="1" spc="-5" dirty="0">
                <a:latin typeface="Calibri"/>
                <a:cs typeface="Calibri"/>
              </a:rPr>
              <a:t>Reliability theory and</a:t>
            </a:r>
            <a:r>
              <a:rPr sz="900" b="1" spc="80" dirty="0">
                <a:latin typeface="Calibri"/>
                <a:cs typeface="Calibri"/>
              </a:rPr>
              <a:t> </a:t>
            </a:r>
            <a:r>
              <a:rPr sz="900" b="1" spc="-5" dirty="0">
                <a:latin typeface="Calibri"/>
                <a:cs typeface="Calibri"/>
              </a:rPr>
              <a:t>application</a:t>
            </a:r>
            <a:endParaRPr sz="900" dirty="0">
              <a:latin typeface="Calibri"/>
              <a:cs typeface="Calibri"/>
            </a:endParaRPr>
          </a:p>
          <a:p>
            <a:pPr marL="104139" indent="-91440">
              <a:lnSpc>
                <a:spcPct val="100000"/>
              </a:lnSpc>
              <a:buFont typeface="Arial"/>
              <a:buChar char="•"/>
              <a:tabLst>
                <a:tab pos="104139" algn="l"/>
              </a:tabLst>
            </a:pPr>
            <a:r>
              <a:rPr sz="900" b="1" spc="-5" dirty="0">
                <a:latin typeface="Calibri"/>
                <a:cs typeface="Calibri"/>
              </a:rPr>
              <a:t>Product reliability and safety</a:t>
            </a:r>
            <a:r>
              <a:rPr sz="900" b="1" spc="75" dirty="0">
                <a:latin typeface="Calibri"/>
                <a:cs typeface="Calibri"/>
              </a:rPr>
              <a:t> </a:t>
            </a:r>
            <a:r>
              <a:rPr sz="900" b="1" spc="-5" dirty="0">
                <a:latin typeface="Calibri"/>
                <a:cs typeface="Calibri"/>
              </a:rPr>
              <a:t>evaluation</a:t>
            </a:r>
            <a:endParaRPr sz="900" dirty="0">
              <a:latin typeface="Calibri"/>
              <a:cs typeface="Calibri"/>
            </a:endParaRPr>
          </a:p>
          <a:p>
            <a:pPr marL="104139" indent="-91440">
              <a:lnSpc>
                <a:spcPct val="100000"/>
              </a:lnSpc>
              <a:buFont typeface="Arial"/>
              <a:buChar char="•"/>
              <a:tabLst>
                <a:tab pos="104139" algn="l"/>
              </a:tabLst>
            </a:pPr>
            <a:r>
              <a:rPr sz="900" b="1" spc="-5" dirty="0">
                <a:latin typeface="Calibri"/>
                <a:cs typeface="Calibri"/>
              </a:rPr>
              <a:t>Reliability testing and</a:t>
            </a:r>
            <a:r>
              <a:rPr sz="900" b="1" spc="80" dirty="0">
                <a:latin typeface="Calibri"/>
                <a:cs typeface="Calibri"/>
              </a:rPr>
              <a:t> </a:t>
            </a:r>
            <a:r>
              <a:rPr sz="900" b="1" spc="-5" dirty="0">
                <a:latin typeface="Calibri"/>
                <a:cs typeface="Calibri"/>
              </a:rPr>
              <a:t>statistics</a:t>
            </a:r>
            <a:endParaRPr sz="900" dirty="0">
              <a:latin typeface="Calibri"/>
              <a:cs typeface="Calibri"/>
            </a:endParaRPr>
          </a:p>
          <a:p>
            <a:pPr marL="104139" indent="-91440">
              <a:lnSpc>
                <a:spcPct val="100000"/>
              </a:lnSpc>
              <a:buFont typeface="Arial"/>
              <a:buChar char="•"/>
              <a:tabLst>
                <a:tab pos="104139" algn="l"/>
              </a:tabLst>
            </a:pPr>
            <a:r>
              <a:rPr sz="900" b="1" spc="-5" dirty="0">
                <a:latin typeface="Calibri"/>
                <a:cs typeface="Calibri"/>
              </a:rPr>
              <a:t>Structural</a:t>
            </a:r>
            <a:r>
              <a:rPr sz="900" b="1" spc="25" dirty="0">
                <a:latin typeface="Calibri"/>
                <a:cs typeface="Calibri"/>
              </a:rPr>
              <a:t> </a:t>
            </a:r>
            <a:r>
              <a:rPr sz="900" b="1" spc="-5" dirty="0">
                <a:latin typeface="Calibri"/>
                <a:cs typeface="Calibri"/>
              </a:rPr>
              <a:t>reliability</a:t>
            </a:r>
            <a:endParaRPr sz="900" dirty="0">
              <a:latin typeface="Calibri"/>
              <a:cs typeface="Calibri"/>
            </a:endParaRPr>
          </a:p>
          <a:p>
            <a:pPr marL="104139" indent="-91440">
              <a:lnSpc>
                <a:spcPct val="100000"/>
              </a:lnSpc>
              <a:buFont typeface="Arial"/>
              <a:buChar char="•"/>
              <a:tabLst>
                <a:tab pos="104139" algn="l"/>
              </a:tabLst>
            </a:pPr>
            <a:r>
              <a:rPr sz="900" b="1" spc="-5" dirty="0">
                <a:latin typeface="Calibri"/>
                <a:cs typeface="Calibri"/>
              </a:rPr>
              <a:t>Software reliability and</a:t>
            </a:r>
            <a:r>
              <a:rPr sz="900" b="1" spc="75" dirty="0">
                <a:latin typeface="Calibri"/>
                <a:cs typeface="Calibri"/>
              </a:rPr>
              <a:t> </a:t>
            </a:r>
            <a:r>
              <a:rPr sz="900" b="1" spc="-5" dirty="0">
                <a:latin typeface="Calibri"/>
                <a:cs typeface="Calibri"/>
              </a:rPr>
              <a:t>testing</a:t>
            </a:r>
            <a:endParaRPr sz="900" dirty="0">
              <a:latin typeface="Calibri"/>
              <a:cs typeface="Calibri"/>
            </a:endParaRPr>
          </a:p>
          <a:p>
            <a:pPr marL="104139" indent="-91440">
              <a:lnSpc>
                <a:spcPct val="100000"/>
              </a:lnSpc>
              <a:buFont typeface="Arial"/>
              <a:buChar char="•"/>
              <a:tabLst>
                <a:tab pos="104139" algn="l"/>
              </a:tabLst>
            </a:pPr>
            <a:r>
              <a:rPr sz="900" b="1" spc="-5" dirty="0">
                <a:latin typeface="Calibri"/>
                <a:cs typeface="Calibri"/>
              </a:rPr>
              <a:t>Reliability tools for product</a:t>
            </a:r>
            <a:r>
              <a:rPr sz="900" b="1" spc="114" dirty="0">
                <a:latin typeface="Calibri"/>
                <a:cs typeface="Calibri"/>
              </a:rPr>
              <a:t> </a:t>
            </a:r>
            <a:r>
              <a:rPr sz="900" b="1" spc="-5" dirty="0">
                <a:latin typeface="Calibri"/>
                <a:cs typeface="Calibri"/>
              </a:rPr>
              <a:t>development</a:t>
            </a:r>
            <a:endParaRPr sz="900" dirty="0">
              <a:latin typeface="Calibri"/>
              <a:cs typeface="Calibri"/>
            </a:endParaRPr>
          </a:p>
          <a:p>
            <a:pPr marL="104139" indent="-91440">
              <a:lnSpc>
                <a:spcPct val="100000"/>
              </a:lnSpc>
              <a:buFont typeface="Arial"/>
              <a:buChar char="•"/>
              <a:tabLst>
                <a:tab pos="104139" algn="l"/>
              </a:tabLst>
            </a:pPr>
            <a:r>
              <a:rPr sz="900" b="1" spc="-5" dirty="0">
                <a:latin typeface="Calibri"/>
                <a:cs typeface="Calibri"/>
              </a:rPr>
              <a:t>Risk</a:t>
            </a:r>
            <a:r>
              <a:rPr sz="900" b="1" spc="15" dirty="0">
                <a:latin typeface="Calibri"/>
                <a:cs typeface="Calibri"/>
              </a:rPr>
              <a:t> </a:t>
            </a:r>
            <a:r>
              <a:rPr sz="900" b="1" spc="-5" dirty="0">
                <a:latin typeface="Calibri"/>
                <a:cs typeface="Calibri"/>
              </a:rPr>
              <a:t>management</a:t>
            </a:r>
            <a:endParaRPr lang="en-US" altLang="zh-CN" sz="900" b="1" spc="-5" dirty="0">
              <a:latin typeface="Calibri"/>
              <a:cs typeface="Calibri"/>
            </a:endParaRPr>
          </a:p>
          <a:p>
            <a:pPr marL="104139" indent="-91440">
              <a:lnSpc>
                <a:spcPct val="100000"/>
              </a:lnSpc>
              <a:buFont typeface="Arial"/>
              <a:buChar char="•"/>
              <a:tabLst>
                <a:tab pos="104139" algn="l"/>
              </a:tabLst>
            </a:pPr>
            <a:r>
              <a:rPr lang="en-US" sz="900" b="1" spc="-5" dirty="0">
                <a:latin typeface="Calibri"/>
                <a:cs typeface="Calibri"/>
              </a:rPr>
              <a:t>Resilience of </a:t>
            </a:r>
            <a:r>
              <a:rPr lang="en-US" altLang="zh-CN" sz="900" b="1" spc="-5" dirty="0">
                <a:latin typeface="Calibri"/>
                <a:cs typeface="Calibri"/>
              </a:rPr>
              <a:t>infrastructures</a:t>
            </a:r>
          </a:p>
          <a:p>
            <a:pPr marL="104139" indent="-91440">
              <a:lnSpc>
                <a:spcPct val="100000"/>
              </a:lnSpc>
              <a:buFont typeface="Arial"/>
              <a:buChar char="•"/>
              <a:tabLst>
                <a:tab pos="104139" algn="l"/>
              </a:tabLst>
            </a:pPr>
            <a:r>
              <a:rPr sz="900" b="1" spc="-5" dirty="0">
                <a:latin typeface="Calibri"/>
                <a:cs typeface="Calibri"/>
              </a:rPr>
              <a:t>Physics of</a:t>
            </a:r>
            <a:r>
              <a:rPr sz="900" b="1" spc="10" dirty="0">
                <a:latin typeface="Calibri"/>
                <a:cs typeface="Calibri"/>
              </a:rPr>
              <a:t> </a:t>
            </a:r>
            <a:r>
              <a:rPr lang="en-US" sz="900" b="1" spc="-5" dirty="0">
                <a:latin typeface="Calibri"/>
                <a:cs typeface="Calibri"/>
              </a:rPr>
              <a:t>f</a:t>
            </a:r>
            <a:r>
              <a:rPr sz="900" b="1" spc="-5" dirty="0">
                <a:latin typeface="Calibri"/>
                <a:cs typeface="Calibri"/>
              </a:rPr>
              <a:t>ailure</a:t>
            </a:r>
            <a:endParaRPr sz="900" dirty="0">
              <a:latin typeface="Calibri"/>
              <a:cs typeface="Calibri"/>
            </a:endParaRPr>
          </a:p>
          <a:p>
            <a:pPr marL="104139" indent="-91440">
              <a:lnSpc>
                <a:spcPct val="100000"/>
              </a:lnSpc>
              <a:buFont typeface="Arial"/>
              <a:buChar char="•"/>
              <a:tabLst>
                <a:tab pos="104139" algn="l"/>
              </a:tabLst>
            </a:pPr>
            <a:r>
              <a:rPr sz="900" b="1" spc="-5" dirty="0">
                <a:latin typeface="Calibri"/>
                <a:cs typeface="Calibri"/>
              </a:rPr>
              <a:t>Inspection</a:t>
            </a:r>
            <a:endParaRPr sz="900" dirty="0">
              <a:latin typeface="Calibri"/>
              <a:cs typeface="Calibri"/>
            </a:endParaRPr>
          </a:p>
          <a:p>
            <a:pPr marL="104139" indent="-91440">
              <a:lnSpc>
                <a:spcPct val="100000"/>
              </a:lnSpc>
              <a:buFont typeface="Arial"/>
              <a:buChar char="•"/>
              <a:tabLst>
                <a:tab pos="104139" algn="l"/>
              </a:tabLst>
            </a:pPr>
            <a:r>
              <a:rPr sz="900" b="1" spc="-5" dirty="0">
                <a:latin typeface="Calibri"/>
                <a:cs typeface="Calibri"/>
              </a:rPr>
              <a:t>Advanced sensor</a:t>
            </a:r>
            <a:r>
              <a:rPr sz="900" b="1" spc="45" dirty="0">
                <a:latin typeface="Calibri"/>
                <a:cs typeface="Calibri"/>
              </a:rPr>
              <a:t> </a:t>
            </a:r>
            <a:r>
              <a:rPr sz="900" b="1" spc="-5" dirty="0">
                <a:latin typeface="Calibri"/>
                <a:cs typeface="Calibri"/>
              </a:rPr>
              <a:t>technologies</a:t>
            </a:r>
            <a:endParaRPr sz="900" dirty="0">
              <a:latin typeface="Calibri"/>
              <a:cs typeface="Calibri"/>
            </a:endParaRPr>
          </a:p>
          <a:p>
            <a:pPr marL="104139" indent="-91440">
              <a:lnSpc>
                <a:spcPct val="100000"/>
              </a:lnSpc>
              <a:buFont typeface="Arial"/>
              <a:buChar char="•"/>
              <a:tabLst>
                <a:tab pos="104139" algn="l"/>
              </a:tabLst>
            </a:pPr>
            <a:r>
              <a:rPr sz="900" b="1" spc="-5" dirty="0">
                <a:latin typeface="Calibri"/>
                <a:cs typeface="Calibri"/>
              </a:rPr>
              <a:t>Condition monitoring, diagnostics and</a:t>
            </a:r>
            <a:r>
              <a:rPr sz="900" b="1" spc="145" dirty="0">
                <a:latin typeface="Calibri"/>
                <a:cs typeface="Calibri"/>
              </a:rPr>
              <a:t> </a:t>
            </a:r>
            <a:r>
              <a:rPr sz="900" b="1" spc="-5" dirty="0">
                <a:latin typeface="Calibri"/>
                <a:cs typeface="Calibri"/>
              </a:rPr>
              <a:t>prognostics</a:t>
            </a:r>
            <a:endParaRPr lang="en-US" sz="900" b="1" spc="-5" dirty="0">
              <a:latin typeface="Calibri"/>
              <a:cs typeface="Calibri"/>
            </a:endParaRPr>
          </a:p>
          <a:p>
            <a:pPr marL="104139" indent="-91440">
              <a:lnSpc>
                <a:spcPct val="100000"/>
              </a:lnSpc>
              <a:buFont typeface="Arial"/>
              <a:buChar char="•"/>
              <a:tabLst>
                <a:tab pos="104139" algn="l"/>
              </a:tabLst>
            </a:pPr>
            <a:r>
              <a:rPr lang="en-GB" sz="900" b="1" dirty="0">
                <a:latin typeface="Calibri"/>
                <a:cs typeface="Calibri"/>
              </a:rPr>
              <a:t>Materials and characterization</a:t>
            </a:r>
          </a:p>
          <a:p>
            <a:pPr marL="104139" indent="-91440">
              <a:lnSpc>
                <a:spcPct val="100000"/>
              </a:lnSpc>
              <a:buFont typeface="Arial"/>
              <a:buChar char="•"/>
              <a:tabLst>
                <a:tab pos="104139" algn="l"/>
              </a:tabLst>
            </a:pPr>
            <a:r>
              <a:rPr lang="en-GB" sz="900" b="1" dirty="0">
                <a:latin typeface="Calibri"/>
                <a:cs typeface="Calibri"/>
              </a:rPr>
              <a:t>Soft &amp; bio-materials</a:t>
            </a:r>
            <a:endParaRPr sz="900" b="1" dirty="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593752" y="4193123"/>
            <a:ext cx="2353310" cy="307263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4300" indent="-101600">
              <a:spcBef>
                <a:spcPts val="100"/>
              </a:spcBef>
              <a:buFont typeface="Arial"/>
              <a:buChar char="•"/>
              <a:tabLst>
                <a:tab pos="104139" algn="l"/>
              </a:tabLst>
            </a:pPr>
            <a:r>
              <a:rPr lang="en-US" altLang="zh-CN" sz="900" b="1" spc="-5" dirty="0">
                <a:cs typeface="Calibri"/>
              </a:rPr>
              <a:t>System health and</a:t>
            </a:r>
            <a:r>
              <a:rPr lang="en-US" altLang="zh-CN" sz="900" b="1" spc="30" dirty="0">
                <a:cs typeface="Calibri"/>
              </a:rPr>
              <a:t> </a:t>
            </a:r>
            <a:r>
              <a:rPr lang="en-US" altLang="zh-CN" sz="900" b="1" spc="-5" dirty="0">
                <a:cs typeface="Calibri"/>
              </a:rPr>
              <a:t>analytics</a:t>
            </a:r>
            <a:endParaRPr lang="en-US" altLang="zh-CN" sz="900" dirty="0">
              <a:cs typeface="Calibri"/>
            </a:endParaRPr>
          </a:p>
          <a:p>
            <a:pPr marL="114300" indent="-1016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104139" algn="l"/>
              </a:tabLst>
            </a:pPr>
            <a:r>
              <a:rPr sz="900" b="1" spc="-5" dirty="0">
                <a:latin typeface="Calibri"/>
                <a:cs typeface="Calibri"/>
              </a:rPr>
              <a:t>Prognostics and health</a:t>
            </a:r>
            <a:r>
              <a:rPr sz="900" b="1" spc="55" dirty="0">
                <a:latin typeface="Calibri"/>
                <a:cs typeface="Calibri"/>
              </a:rPr>
              <a:t> </a:t>
            </a:r>
            <a:r>
              <a:rPr sz="900" b="1" spc="-5" dirty="0">
                <a:latin typeface="Calibri"/>
                <a:cs typeface="Calibri"/>
              </a:rPr>
              <a:t>management</a:t>
            </a:r>
            <a:endParaRPr sz="900" dirty="0">
              <a:latin typeface="Calibri"/>
              <a:cs typeface="Calibri"/>
            </a:endParaRPr>
          </a:p>
          <a:p>
            <a:pPr marL="114300" indent="-101600">
              <a:lnSpc>
                <a:spcPct val="100000"/>
              </a:lnSpc>
              <a:buFont typeface="Arial"/>
              <a:buChar char="•"/>
              <a:tabLst>
                <a:tab pos="104139" algn="l"/>
              </a:tabLst>
            </a:pPr>
            <a:r>
              <a:rPr sz="900" b="1" spc="-5" dirty="0">
                <a:latin typeface="Calibri"/>
                <a:cs typeface="Calibri"/>
              </a:rPr>
              <a:t>Condition based</a:t>
            </a:r>
            <a:r>
              <a:rPr sz="900" b="1" spc="50" dirty="0">
                <a:latin typeface="Calibri"/>
                <a:cs typeface="Calibri"/>
              </a:rPr>
              <a:t> </a:t>
            </a:r>
            <a:r>
              <a:rPr sz="900" b="1" spc="-5" dirty="0">
                <a:latin typeface="Calibri"/>
                <a:cs typeface="Calibri"/>
              </a:rPr>
              <a:t>maintenance</a:t>
            </a:r>
            <a:endParaRPr sz="900" dirty="0">
              <a:latin typeface="Calibri"/>
              <a:cs typeface="Calibri"/>
            </a:endParaRPr>
          </a:p>
          <a:p>
            <a:pPr marL="114300" indent="-101600">
              <a:lnSpc>
                <a:spcPct val="100000"/>
              </a:lnSpc>
              <a:buFont typeface="Arial"/>
              <a:buChar char="•"/>
              <a:tabLst>
                <a:tab pos="104139" algn="l"/>
              </a:tabLst>
            </a:pPr>
            <a:r>
              <a:rPr sz="900" b="1" spc="-5" dirty="0">
                <a:latin typeface="Calibri"/>
                <a:cs typeface="Calibri"/>
              </a:rPr>
              <a:t>Equipment management and</a:t>
            </a:r>
            <a:r>
              <a:rPr sz="900" b="1" spc="45" dirty="0">
                <a:latin typeface="Calibri"/>
                <a:cs typeface="Calibri"/>
              </a:rPr>
              <a:t> </a:t>
            </a:r>
            <a:r>
              <a:rPr sz="900" b="1" spc="-5" dirty="0">
                <a:latin typeface="Calibri"/>
                <a:cs typeface="Calibri"/>
              </a:rPr>
              <a:t>maintenance</a:t>
            </a:r>
            <a:endParaRPr sz="900" dirty="0">
              <a:latin typeface="Calibri"/>
              <a:cs typeface="Calibri"/>
            </a:endParaRPr>
          </a:p>
          <a:p>
            <a:pPr marL="114300" indent="-101600">
              <a:lnSpc>
                <a:spcPct val="100000"/>
              </a:lnSpc>
              <a:buFont typeface="Arial"/>
              <a:buChar char="•"/>
              <a:tabLst>
                <a:tab pos="104139" algn="l"/>
              </a:tabLst>
            </a:pPr>
            <a:r>
              <a:rPr sz="900" b="1" spc="-5" dirty="0">
                <a:latin typeface="Calibri"/>
                <a:cs typeface="Calibri"/>
              </a:rPr>
              <a:t>E-</a:t>
            </a:r>
            <a:r>
              <a:rPr lang="en-US" sz="900" b="1" spc="-5" dirty="0">
                <a:latin typeface="Calibri"/>
                <a:cs typeface="Calibri"/>
              </a:rPr>
              <a:t>m</a:t>
            </a:r>
            <a:r>
              <a:rPr sz="900" b="1" spc="-5" dirty="0">
                <a:latin typeface="Calibri"/>
                <a:cs typeface="Calibri"/>
              </a:rPr>
              <a:t>aintenance</a:t>
            </a:r>
            <a:endParaRPr sz="900" dirty="0">
              <a:latin typeface="Calibri"/>
              <a:cs typeface="Calibri"/>
            </a:endParaRPr>
          </a:p>
          <a:p>
            <a:pPr marL="114300" indent="-101600">
              <a:lnSpc>
                <a:spcPct val="100000"/>
              </a:lnSpc>
              <a:buFont typeface="Arial"/>
              <a:buChar char="•"/>
              <a:tabLst>
                <a:tab pos="104139" algn="l"/>
              </a:tabLst>
            </a:pPr>
            <a:r>
              <a:rPr sz="900" b="1" spc="-5" dirty="0">
                <a:latin typeface="Calibri"/>
                <a:cs typeface="Calibri"/>
              </a:rPr>
              <a:t>Maintenance support modeling and</a:t>
            </a:r>
            <a:r>
              <a:rPr sz="900" b="1" spc="90" dirty="0">
                <a:latin typeface="Calibri"/>
                <a:cs typeface="Calibri"/>
              </a:rPr>
              <a:t> </a:t>
            </a:r>
            <a:r>
              <a:rPr sz="900" b="1" spc="-5" dirty="0">
                <a:latin typeface="Calibri"/>
                <a:cs typeface="Calibri"/>
              </a:rPr>
              <a:t>simulation</a:t>
            </a:r>
            <a:endParaRPr sz="900" dirty="0">
              <a:latin typeface="Calibri"/>
              <a:cs typeface="Calibri"/>
            </a:endParaRPr>
          </a:p>
          <a:p>
            <a:pPr marL="114300" indent="-101600">
              <a:lnSpc>
                <a:spcPct val="100000"/>
              </a:lnSpc>
              <a:buFont typeface="Arial"/>
              <a:buChar char="•"/>
              <a:tabLst>
                <a:tab pos="104139" algn="l"/>
              </a:tabLst>
            </a:pPr>
            <a:r>
              <a:rPr sz="900" b="1" spc="-5" dirty="0">
                <a:latin typeface="Calibri"/>
                <a:cs typeface="Calibri"/>
              </a:rPr>
              <a:t>Reliability centered</a:t>
            </a:r>
            <a:r>
              <a:rPr sz="900" b="1" spc="45" dirty="0">
                <a:latin typeface="Calibri"/>
                <a:cs typeface="Calibri"/>
              </a:rPr>
              <a:t> </a:t>
            </a:r>
            <a:r>
              <a:rPr sz="900" b="1" spc="-5" dirty="0">
                <a:latin typeface="Calibri"/>
                <a:cs typeface="Calibri"/>
              </a:rPr>
              <a:t>maintenance</a:t>
            </a:r>
            <a:endParaRPr lang="en-US" altLang="zh-CN" sz="900" b="1" spc="-5" dirty="0">
              <a:latin typeface="Calibri"/>
              <a:cs typeface="Calibri"/>
            </a:endParaRPr>
          </a:p>
          <a:p>
            <a:pPr marL="114300" indent="-101600">
              <a:lnSpc>
                <a:spcPct val="100000"/>
              </a:lnSpc>
              <a:buFont typeface="Arial"/>
              <a:buChar char="•"/>
              <a:tabLst>
                <a:tab pos="104139" algn="l"/>
              </a:tabLst>
            </a:pPr>
            <a:r>
              <a:rPr lang="en-US" sz="900" b="1" spc="-5" dirty="0">
                <a:latin typeface="Calibri"/>
                <a:cs typeface="Calibri"/>
              </a:rPr>
              <a:t>Reliability centered manufacturing</a:t>
            </a:r>
            <a:endParaRPr sz="900" dirty="0">
              <a:latin typeface="Calibri"/>
              <a:cs typeface="Calibri"/>
            </a:endParaRPr>
          </a:p>
          <a:p>
            <a:pPr marL="114300" marR="46990" indent="-101600">
              <a:lnSpc>
                <a:spcPct val="100000"/>
              </a:lnSpc>
              <a:buFont typeface="Arial"/>
              <a:buChar char="•"/>
              <a:tabLst>
                <a:tab pos="104139" algn="l"/>
              </a:tabLst>
            </a:pPr>
            <a:r>
              <a:rPr sz="900" b="1" spc="-5" dirty="0">
                <a:latin typeface="Calibri"/>
                <a:cs typeface="Calibri"/>
              </a:rPr>
              <a:t>Novel technologies for maintenance: robotics,  virtual reality and additive</a:t>
            </a:r>
            <a:r>
              <a:rPr sz="900" b="1" spc="75" dirty="0">
                <a:latin typeface="Calibri"/>
                <a:cs typeface="Calibri"/>
              </a:rPr>
              <a:t> </a:t>
            </a:r>
            <a:r>
              <a:rPr sz="900" b="1" spc="-5" dirty="0">
                <a:latin typeface="Calibri"/>
                <a:cs typeface="Calibri"/>
              </a:rPr>
              <a:t>manufacturing</a:t>
            </a:r>
            <a:endParaRPr sz="900" dirty="0">
              <a:latin typeface="Calibri"/>
              <a:cs typeface="Calibri"/>
            </a:endParaRPr>
          </a:p>
          <a:p>
            <a:pPr marL="104139" indent="-91440">
              <a:lnSpc>
                <a:spcPct val="100000"/>
              </a:lnSpc>
              <a:buFont typeface="Arial"/>
              <a:buChar char="•"/>
              <a:tabLst>
                <a:tab pos="104139" algn="l"/>
              </a:tabLst>
            </a:pPr>
            <a:r>
              <a:rPr sz="900" b="1" spc="-5" dirty="0">
                <a:latin typeface="Calibri"/>
                <a:cs typeface="Calibri"/>
              </a:rPr>
              <a:t>Life cycle management and</a:t>
            </a:r>
            <a:r>
              <a:rPr sz="900" b="1" spc="30" dirty="0">
                <a:latin typeface="Calibri"/>
                <a:cs typeface="Calibri"/>
              </a:rPr>
              <a:t> </a:t>
            </a:r>
            <a:r>
              <a:rPr sz="900" b="1" spc="-5" dirty="0">
                <a:latin typeface="Calibri"/>
                <a:cs typeface="Calibri"/>
              </a:rPr>
              <a:t>services</a:t>
            </a:r>
            <a:endParaRPr sz="900" dirty="0">
              <a:latin typeface="Calibri"/>
              <a:cs typeface="Calibri"/>
            </a:endParaRPr>
          </a:p>
          <a:p>
            <a:pPr marL="104139" indent="-91440">
              <a:lnSpc>
                <a:spcPct val="100000"/>
              </a:lnSpc>
              <a:buFont typeface="Arial"/>
              <a:buChar char="•"/>
              <a:tabLst>
                <a:tab pos="104139" algn="l"/>
              </a:tabLst>
            </a:pPr>
            <a:r>
              <a:rPr sz="900" b="1" spc="-5" dirty="0">
                <a:latin typeface="Calibri"/>
                <a:cs typeface="Calibri"/>
              </a:rPr>
              <a:t>Systems integrity</a:t>
            </a:r>
            <a:r>
              <a:rPr sz="900" b="1" spc="5" dirty="0">
                <a:latin typeface="Calibri"/>
                <a:cs typeface="Calibri"/>
              </a:rPr>
              <a:t> </a:t>
            </a:r>
            <a:r>
              <a:rPr sz="900" b="1" spc="-5" dirty="0">
                <a:latin typeface="Calibri"/>
                <a:cs typeface="Calibri"/>
              </a:rPr>
              <a:t>management</a:t>
            </a:r>
            <a:endParaRPr sz="900" dirty="0">
              <a:latin typeface="Calibri"/>
              <a:cs typeface="Calibri"/>
            </a:endParaRPr>
          </a:p>
          <a:p>
            <a:pPr marL="104139" indent="-91440">
              <a:lnSpc>
                <a:spcPct val="100000"/>
              </a:lnSpc>
              <a:buFont typeface="Arial"/>
              <a:buChar char="•"/>
              <a:tabLst>
                <a:tab pos="104139" algn="l"/>
              </a:tabLst>
            </a:pPr>
            <a:r>
              <a:rPr sz="900" b="1" spc="-5" dirty="0">
                <a:latin typeface="Calibri"/>
                <a:cs typeface="Calibri"/>
              </a:rPr>
              <a:t>Contractor logistics theory and</a:t>
            </a:r>
            <a:r>
              <a:rPr sz="900" b="1" spc="80" dirty="0">
                <a:latin typeface="Calibri"/>
                <a:cs typeface="Calibri"/>
              </a:rPr>
              <a:t> </a:t>
            </a:r>
            <a:r>
              <a:rPr sz="900" b="1" spc="-5" dirty="0">
                <a:latin typeface="Calibri"/>
                <a:cs typeface="Calibri"/>
              </a:rPr>
              <a:t>practice</a:t>
            </a:r>
            <a:endParaRPr sz="900" dirty="0">
              <a:latin typeface="Calibri"/>
              <a:cs typeface="Calibri"/>
            </a:endParaRPr>
          </a:p>
          <a:p>
            <a:pPr marL="104139" indent="-91440">
              <a:lnSpc>
                <a:spcPct val="100000"/>
              </a:lnSpc>
              <a:buFont typeface="Arial"/>
              <a:buChar char="•"/>
              <a:tabLst>
                <a:tab pos="104139" algn="l"/>
              </a:tabLst>
            </a:pPr>
            <a:r>
              <a:rPr sz="900" b="1" spc="-5" dirty="0">
                <a:latin typeface="Calibri"/>
                <a:cs typeface="Calibri"/>
              </a:rPr>
              <a:t>Optimal</a:t>
            </a:r>
            <a:r>
              <a:rPr sz="900" b="1" spc="25" dirty="0">
                <a:latin typeface="Calibri"/>
                <a:cs typeface="Calibri"/>
              </a:rPr>
              <a:t> </a:t>
            </a:r>
            <a:r>
              <a:rPr sz="900" b="1" spc="-5" dirty="0">
                <a:latin typeface="Calibri"/>
                <a:cs typeface="Calibri"/>
              </a:rPr>
              <a:t>design</a:t>
            </a:r>
            <a:endParaRPr sz="900" dirty="0">
              <a:latin typeface="Calibri"/>
              <a:cs typeface="Calibri"/>
            </a:endParaRPr>
          </a:p>
          <a:p>
            <a:pPr marL="104139" indent="-91440">
              <a:lnSpc>
                <a:spcPct val="100000"/>
              </a:lnSpc>
              <a:buFont typeface="Arial"/>
              <a:buChar char="•"/>
              <a:tabLst>
                <a:tab pos="104139" algn="l"/>
              </a:tabLst>
            </a:pPr>
            <a:r>
              <a:rPr sz="900" b="1" spc="-5" dirty="0">
                <a:latin typeface="Calibri"/>
                <a:cs typeface="Calibri"/>
              </a:rPr>
              <a:t>Multidisciplinary design</a:t>
            </a:r>
            <a:r>
              <a:rPr sz="900" b="1" spc="60" dirty="0">
                <a:latin typeface="Calibri"/>
                <a:cs typeface="Calibri"/>
              </a:rPr>
              <a:t> </a:t>
            </a:r>
            <a:r>
              <a:rPr sz="900" b="1" spc="-5" dirty="0">
                <a:latin typeface="Calibri"/>
                <a:cs typeface="Calibri"/>
              </a:rPr>
              <a:t>optimization</a:t>
            </a:r>
            <a:endParaRPr sz="900" dirty="0">
              <a:latin typeface="Calibri"/>
              <a:cs typeface="Calibri"/>
            </a:endParaRPr>
          </a:p>
          <a:p>
            <a:pPr marL="104139" indent="-91440">
              <a:lnSpc>
                <a:spcPct val="100000"/>
              </a:lnSpc>
              <a:buFont typeface="Arial"/>
              <a:buChar char="•"/>
              <a:tabLst>
                <a:tab pos="104139" algn="l"/>
              </a:tabLst>
            </a:pPr>
            <a:r>
              <a:rPr sz="900" b="1" spc="-5" dirty="0">
                <a:latin typeface="Calibri"/>
                <a:cs typeface="Calibri"/>
              </a:rPr>
              <a:t>Human and organizational</a:t>
            </a:r>
            <a:r>
              <a:rPr sz="900" b="1" spc="60" dirty="0">
                <a:latin typeface="Calibri"/>
                <a:cs typeface="Calibri"/>
              </a:rPr>
              <a:t> </a:t>
            </a:r>
            <a:r>
              <a:rPr sz="900" b="1" spc="-5" dirty="0">
                <a:latin typeface="Calibri"/>
                <a:cs typeface="Calibri"/>
              </a:rPr>
              <a:t>factors</a:t>
            </a:r>
            <a:endParaRPr sz="900" dirty="0">
              <a:latin typeface="Calibri"/>
              <a:cs typeface="Calibri"/>
            </a:endParaRPr>
          </a:p>
          <a:p>
            <a:pPr marL="104139" indent="-91440">
              <a:lnSpc>
                <a:spcPct val="100000"/>
              </a:lnSpc>
              <a:buFont typeface="Arial"/>
              <a:buChar char="•"/>
              <a:tabLst>
                <a:tab pos="104139" algn="l"/>
              </a:tabLst>
            </a:pPr>
            <a:r>
              <a:rPr sz="900" b="1" spc="-5" dirty="0">
                <a:latin typeface="Calibri"/>
                <a:cs typeface="Calibri"/>
              </a:rPr>
              <a:t>Applications of industrial</a:t>
            </a:r>
            <a:r>
              <a:rPr sz="900" b="1" spc="85" dirty="0">
                <a:latin typeface="Calibri"/>
                <a:cs typeface="Calibri"/>
              </a:rPr>
              <a:t> </a:t>
            </a:r>
            <a:r>
              <a:rPr sz="900" b="1" spc="-5" dirty="0">
                <a:latin typeface="Calibri"/>
                <a:cs typeface="Calibri"/>
              </a:rPr>
              <a:t>internet</a:t>
            </a:r>
            <a:endParaRPr sz="900" dirty="0">
              <a:latin typeface="Calibri"/>
              <a:cs typeface="Calibri"/>
            </a:endParaRPr>
          </a:p>
          <a:p>
            <a:pPr marL="104139" indent="-91440">
              <a:lnSpc>
                <a:spcPct val="100000"/>
              </a:lnSpc>
              <a:buFont typeface="Arial"/>
              <a:buChar char="•"/>
              <a:tabLst>
                <a:tab pos="104139" algn="l"/>
              </a:tabLst>
            </a:pPr>
            <a:r>
              <a:rPr sz="900" b="1" spc="-5" dirty="0">
                <a:latin typeface="Calibri"/>
                <a:cs typeface="Calibri"/>
              </a:rPr>
              <a:t>Supply chain</a:t>
            </a:r>
            <a:r>
              <a:rPr sz="900" b="1" spc="60" dirty="0">
                <a:latin typeface="Calibri"/>
                <a:cs typeface="Calibri"/>
              </a:rPr>
              <a:t> </a:t>
            </a:r>
            <a:r>
              <a:rPr sz="900" b="1" spc="-5" dirty="0">
                <a:latin typeface="Calibri"/>
                <a:cs typeface="Calibri"/>
              </a:rPr>
              <a:t>management</a:t>
            </a:r>
            <a:endParaRPr sz="900" dirty="0">
              <a:latin typeface="Calibri"/>
              <a:cs typeface="Calibri"/>
            </a:endParaRPr>
          </a:p>
          <a:p>
            <a:pPr marL="104139" indent="-91440">
              <a:lnSpc>
                <a:spcPct val="100000"/>
              </a:lnSpc>
              <a:buFont typeface="Arial"/>
              <a:buChar char="•"/>
              <a:tabLst>
                <a:tab pos="104139" algn="l"/>
              </a:tabLst>
            </a:pPr>
            <a:r>
              <a:rPr sz="900" b="1" spc="-5" dirty="0">
                <a:latin typeface="Calibri"/>
                <a:cs typeface="Calibri"/>
              </a:rPr>
              <a:t>Oil and </a:t>
            </a:r>
            <a:r>
              <a:rPr sz="900" b="1" dirty="0">
                <a:latin typeface="Calibri"/>
                <a:cs typeface="Calibri"/>
              </a:rPr>
              <a:t>gas</a:t>
            </a:r>
            <a:r>
              <a:rPr sz="900" b="1" spc="15" dirty="0">
                <a:latin typeface="Calibri"/>
                <a:cs typeface="Calibri"/>
              </a:rPr>
              <a:t> </a:t>
            </a:r>
            <a:r>
              <a:rPr sz="900" b="1" spc="-5" dirty="0">
                <a:latin typeface="Calibri"/>
                <a:cs typeface="Calibri"/>
              </a:rPr>
              <a:t>industry</a:t>
            </a:r>
            <a:endParaRPr sz="900" dirty="0">
              <a:latin typeface="Calibri"/>
              <a:cs typeface="Calibri"/>
            </a:endParaRPr>
          </a:p>
          <a:p>
            <a:pPr marL="104139" indent="-91440">
              <a:lnSpc>
                <a:spcPct val="100000"/>
              </a:lnSpc>
              <a:buFont typeface="Arial"/>
              <a:buChar char="•"/>
              <a:tabLst>
                <a:tab pos="104139" algn="l"/>
              </a:tabLst>
            </a:pPr>
            <a:r>
              <a:rPr sz="900" b="1" spc="-5" dirty="0">
                <a:latin typeface="Calibri"/>
                <a:cs typeface="Calibri"/>
              </a:rPr>
              <a:t>Information</a:t>
            </a:r>
            <a:r>
              <a:rPr sz="900" b="1" spc="40" dirty="0">
                <a:latin typeface="Calibri"/>
                <a:cs typeface="Calibri"/>
              </a:rPr>
              <a:t> </a:t>
            </a:r>
            <a:r>
              <a:rPr sz="900" b="1" spc="-5" dirty="0">
                <a:latin typeface="Calibri"/>
                <a:cs typeface="Calibri"/>
              </a:rPr>
              <a:t>management</a:t>
            </a:r>
            <a:endParaRPr lang="en-US" sz="900" b="1" spc="-5" dirty="0">
              <a:latin typeface="Calibri"/>
              <a:cs typeface="Calibri"/>
            </a:endParaRPr>
          </a:p>
          <a:p>
            <a:pPr marL="104139" indent="-91440">
              <a:lnSpc>
                <a:spcPct val="100000"/>
              </a:lnSpc>
              <a:buFont typeface="Arial"/>
              <a:buChar char="•"/>
              <a:tabLst>
                <a:tab pos="104139" algn="l"/>
              </a:tabLst>
            </a:pPr>
            <a:r>
              <a:rPr lang="en-GB" sz="900" b="1" dirty="0">
                <a:latin typeface="Calibri"/>
                <a:cs typeface="Calibri"/>
              </a:rPr>
              <a:t>Metals/alloys/composites</a:t>
            </a:r>
          </a:p>
          <a:p>
            <a:pPr marL="104139" indent="-91440">
              <a:lnSpc>
                <a:spcPct val="100000"/>
              </a:lnSpc>
              <a:buFont typeface="Arial"/>
              <a:buChar char="•"/>
              <a:tabLst>
                <a:tab pos="104139" algn="l"/>
              </a:tabLst>
            </a:pPr>
            <a:r>
              <a:rPr lang="en-GB" sz="900" b="1" dirty="0">
                <a:latin typeface="Calibri"/>
                <a:cs typeface="Calibri"/>
              </a:rPr>
              <a:t>Advanced materials</a:t>
            </a:r>
            <a:endParaRPr sz="900" b="1" dirty="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593752" y="2058318"/>
            <a:ext cx="3134995" cy="10156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3820" indent="-71120">
              <a:lnSpc>
                <a:spcPts val="1075"/>
              </a:lnSpc>
              <a:spcBef>
                <a:spcPts val="100"/>
              </a:spcBef>
              <a:buFontTx/>
              <a:buChar char="•"/>
              <a:tabLst>
                <a:tab pos="92075" algn="l"/>
              </a:tabLst>
            </a:pPr>
            <a:r>
              <a:rPr lang="en-US" altLang="zh-CN" sz="900" b="1" spc="-15" dirty="0">
                <a:cs typeface="Calibri"/>
              </a:rPr>
              <a:t>Reliability </a:t>
            </a:r>
            <a:r>
              <a:rPr lang="en-US" altLang="zh-CN" sz="900" b="1" spc="-20" dirty="0">
                <a:cs typeface="Calibri"/>
              </a:rPr>
              <a:t>Division </a:t>
            </a:r>
            <a:r>
              <a:rPr lang="en-US" altLang="zh-CN" sz="900" b="1" spc="-10" dirty="0">
                <a:cs typeface="Calibri"/>
              </a:rPr>
              <a:t>of the </a:t>
            </a:r>
            <a:r>
              <a:rPr lang="en-US" altLang="zh-CN" sz="900" b="1" spc="-15" dirty="0">
                <a:cs typeface="Calibri"/>
              </a:rPr>
              <a:t>Korean Society </a:t>
            </a:r>
            <a:r>
              <a:rPr lang="en-US" altLang="zh-CN" sz="900" b="1" spc="-10" dirty="0">
                <a:cs typeface="Calibri"/>
              </a:rPr>
              <a:t>of </a:t>
            </a:r>
            <a:r>
              <a:rPr lang="en-US" altLang="zh-CN" sz="900" b="1" spc="-15" dirty="0">
                <a:cs typeface="Calibri"/>
              </a:rPr>
              <a:t>Mechanical</a:t>
            </a:r>
            <a:r>
              <a:rPr lang="en-US" altLang="zh-CN" sz="900" b="1" spc="155" dirty="0">
                <a:cs typeface="Calibri"/>
              </a:rPr>
              <a:t> </a:t>
            </a:r>
            <a:r>
              <a:rPr lang="en-US" altLang="zh-CN" sz="900" b="1" spc="-15" dirty="0">
                <a:cs typeface="Calibri"/>
              </a:rPr>
              <a:t>Engineers</a:t>
            </a:r>
            <a:endParaRPr lang="en-US" altLang="zh-CN" sz="900" dirty="0">
              <a:cs typeface="Calibri"/>
            </a:endParaRPr>
          </a:p>
          <a:p>
            <a:pPr marL="83820" indent="-71120">
              <a:lnSpc>
                <a:spcPts val="1075"/>
              </a:lnSpc>
              <a:spcBef>
                <a:spcPts val="100"/>
              </a:spcBef>
              <a:buFontTx/>
              <a:buChar char="•"/>
              <a:tabLst>
                <a:tab pos="92075" algn="l"/>
              </a:tabLst>
            </a:pPr>
            <a:r>
              <a:rPr lang="en-US" altLang="zh-CN" sz="900" b="1" spc="-15" dirty="0">
                <a:cs typeface="Calibri"/>
              </a:rPr>
              <a:t>Reliability Committee </a:t>
            </a:r>
            <a:r>
              <a:rPr lang="en-US" altLang="zh-CN" sz="900" b="1" spc="-10" dirty="0">
                <a:cs typeface="Calibri"/>
              </a:rPr>
              <a:t>of </a:t>
            </a:r>
            <a:r>
              <a:rPr lang="en-US" altLang="zh-CN" sz="900" b="1" spc="-15" dirty="0">
                <a:cs typeface="Calibri"/>
              </a:rPr>
              <a:t>Operations Research Society </a:t>
            </a:r>
            <a:r>
              <a:rPr lang="en-US" altLang="zh-CN" sz="900" b="1" spc="-10" dirty="0">
                <a:cs typeface="Calibri"/>
              </a:rPr>
              <a:t>of</a:t>
            </a:r>
            <a:r>
              <a:rPr lang="en-US" altLang="zh-CN" sz="900" b="1" spc="140" dirty="0">
                <a:cs typeface="Calibri"/>
              </a:rPr>
              <a:t> </a:t>
            </a:r>
            <a:r>
              <a:rPr lang="en-US" altLang="zh-CN" sz="900" b="1" spc="-15" dirty="0">
                <a:cs typeface="Calibri"/>
              </a:rPr>
              <a:t>China</a:t>
            </a:r>
            <a:endParaRPr lang="en-US" altLang="zh-CN" sz="900" dirty="0">
              <a:cs typeface="Calibri"/>
            </a:endParaRPr>
          </a:p>
          <a:p>
            <a:pPr marL="83820" indent="-71120">
              <a:lnSpc>
                <a:spcPts val="1075"/>
              </a:lnSpc>
              <a:spcBef>
                <a:spcPts val="100"/>
              </a:spcBef>
              <a:buFontTx/>
              <a:buChar char="•"/>
              <a:tabLst>
                <a:tab pos="92075" algn="l"/>
              </a:tabLst>
            </a:pPr>
            <a:r>
              <a:rPr lang="en-US" altLang="zh-CN" sz="900" b="1" spc="-15" dirty="0">
                <a:cs typeface="Calibri"/>
              </a:rPr>
              <a:t>Reliability Engineering Association </a:t>
            </a:r>
            <a:r>
              <a:rPr lang="en-US" altLang="zh-CN" sz="900" b="1" spc="-10" dirty="0">
                <a:cs typeface="Calibri"/>
              </a:rPr>
              <a:t>of</a:t>
            </a:r>
            <a:r>
              <a:rPr lang="en-US" altLang="zh-CN" sz="900" b="1" spc="105" dirty="0">
                <a:cs typeface="Calibri"/>
              </a:rPr>
              <a:t> </a:t>
            </a:r>
            <a:r>
              <a:rPr lang="en-US" altLang="zh-CN" sz="900" b="1" spc="-15" dirty="0">
                <a:cs typeface="Calibri"/>
              </a:rPr>
              <a:t>Japan</a:t>
            </a:r>
          </a:p>
          <a:p>
            <a:pPr marL="83820" indent="-71120">
              <a:buFontTx/>
              <a:buChar char="•"/>
              <a:tabLst>
                <a:tab pos="92075" algn="l"/>
              </a:tabLst>
            </a:pPr>
            <a:r>
              <a:rPr lang="en-US" altLang="zh-CN" sz="900" b="1" spc="-15" dirty="0">
                <a:cs typeface="Calibri"/>
              </a:rPr>
              <a:t>IEEE Reliability Society Japan Joint Chapter</a:t>
            </a:r>
          </a:p>
          <a:p>
            <a:pPr marL="83820" indent="-71120">
              <a:buFontTx/>
              <a:buChar char="•"/>
              <a:tabLst>
                <a:tab pos="92075" algn="l"/>
              </a:tabLst>
            </a:pPr>
            <a:r>
              <a:rPr lang="en-US" altLang="zh-CN" sz="900" b="1" spc="-15" dirty="0">
                <a:cs typeface="Calibri"/>
              </a:rPr>
              <a:t>Korean Society </a:t>
            </a:r>
            <a:r>
              <a:rPr lang="en-US" altLang="zh-CN" sz="900" b="1" spc="-10" dirty="0">
                <a:cs typeface="Calibri"/>
              </a:rPr>
              <a:t>for </a:t>
            </a:r>
            <a:r>
              <a:rPr lang="en-US" altLang="zh-CN" sz="900" b="1" spc="-15" dirty="0">
                <a:cs typeface="Calibri"/>
              </a:rPr>
              <a:t>Prognostics </a:t>
            </a:r>
            <a:r>
              <a:rPr lang="en-US" altLang="zh-CN" sz="900" b="1" spc="-10" dirty="0">
                <a:cs typeface="Calibri"/>
              </a:rPr>
              <a:t>and </a:t>
            </a:r>
            <a:r>
              <a:rPr lang="en-US" altLang="zh-CN" sz="900" b="1" spc="-15" dirty="0">
                <a:cs typeface="Calibri"/>
              </a:rPr>
              <a:t>Health</a:t>
            </a:r>
            <a:r>
              <a:rPr lang="en-US" altLang="zh-CN" sz="900" b="1" spc="70" dirty="0">
                <a:cs typeface="Calibri"/>
              </a:rPr>
              <a:t> </a:t>
            </a:r>
            <a:r>
              <a:rPr lang="en-US" altLang="zh-CN" sz="900" b="1" spc="-15" dirty="0">
                <a:cs typeface="Calibri"/>
              </a:rPr>
              <a:t>Management</a:t>
            </a:r>
            <a:endParaRPr lang="en-US" altLang="zh-CN" sz="900" dirty="0">
              <a:cs typeface="Calibri"/>
            </a:endParaRPr>
          </a:p>
          <a:p>
            <a:pPr marL="83820" indent="-71120">
              <a:buFontTx/>
              <a:buChar char="•"/>
              <a:tabLst>
                <a:tab pos="92075" algn="l"/>
              </a:tabLst>
            </a:pPr>
            <a:r>
              <a:rPr lang="en-US" altLang="zh-CN" sz="900" b="1" spc="-15" dirty="0">
                <a:cs typeface="Calibri"/>
              </a:rPr>
              <a:t>International Society </a:t>
            </a:r>
            <a:r>
              <a:rPr lang="en-US" altLang="zh-CN" sz="900" b="1" spc="-10" dirty="0">
                <a:cs typeface="Calibri"/>
              </a:rPr>
              <a:t>of </a:t>
            </a:r>
            <a:r>
              <a:rPr lang="en-US" altLang="zh-CN" sz="900" b="1" spc="-15" dirty="0">
                <a:cs typeface="Calibri"/>
              </a:rPr>
              <a:t>Engineering Asset</a:t>
            </a:r>
            <a:r>
              <a:rPr lang="en-US" altLang="zh-CN" sz="900" b="1" spc="85" dirty="0">
                <a:cs typeface="Calibri"/>
              </a:rPr>
              <a:t> </a:t>
            </a:r>
            <a:r>
              <a:rPr lang="en-US" altLang="zh-CN" sz="900" b="1" spc="-15" dirty="0">
                <a:cs typeface="Calibri"/>
              </a:rPr>
              <a:t>Management</a:t>
            </a:r>
            <a:endParaRPr lang="en-US" altLang="zh-CN" sz="900" dirty="0">
              <a:cs typeface="Calibri"/>
            </a:endParaRPr>
          </a:p>
          <a:p>
            <a:pPr marL="83820" indent="-71120">
              <a:lnSpc>
                <a:spcPct val="100000"/>
              </a:lnSpc>
              <a:buChar char="•"/>
              <a:tabLst>
                <a:tab pos="92075" algn="l"/>
              </a:tabLst>
            </a:pPr>
            <a:endParaRPr sz="900" dirty="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38844" y="2935762"/>
            <a:ext cx="6304161" cy="10284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FF0000"/>
                </a:solidFill>
                <a:latin typeface="Calibri"/>
                <a:cs typeface="Calibri"/>
              </a:rPr>
              <a:t>THEME</a:t>
            </a:r>
            <a:endParaRPr sz="1200" dirty="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  <a:spcBef>
                <a:spcPts val="10"/>
              </a:spcBef>
            </a:pPr>
            <a:r>
              <a:rPr lang="en-GB" altLang="zh-CN" sz="900" b="1" spc="-5" dirty="0">
                <a:latin typeface="Calibri"/>
                <a:cs typeface="Calibri"/>
              </a:rPr>
              <a:t>QR2MSE2025 &amp; </a:t>
            </a:r>
            <a:r>
              <a:rPr lang="en-US" altLang="zh-CN" sz="900" b="1" dirty="0">
                <a:cs typeface="Calibri"/>
              </a:rPr>
              <a:t>ICMR2025</a:t>
            </a:r>
            <a:r>
              <a:rPr sz="900" b="1" spc="-15" dirty="0">
                <a:latin typeface="Calibri"/>
                <a:cs typeface="Calibri"/>
              </a:rPr>
              <a:t> </a:t>
            </a:r>
            <a:r>
              <a:rPr sz="900" b="1" spc="-10" dirty="0">
                <a:latin typeface="Calibri"/>
                <a:cs typeface="Calibri"/>
              </a:rPr>
              <a:t>is an international forum for exchange of innovative ideas, cutting-edge research results, and applications of asset  management, reliability and quality tools </a:t>
            </a:r>
            <a:r>
              <a:rPr sz="900" b="1" spc="-5" dirty="0">
                <a:latin typeface="Calibri"/>
                <a:cs typeface="Calibri"/>
              </a:rPr>
              <a:t>in </a:t>
            </a:r>
            <a:r>
              <a:rPr sz="900" b="1" spc="-10" dirty="0">
                <a:latin typeface="Calibri"/>
                <a:cs typeface="Calibri"/>
              </a:rPr>
              <a:t>design, manufacturing, and operation and maintenance of engineering systems. Papers  dealing with case studies, reliability data generation, experimental results, best design practice, and effective asset management solutions  are of particular interest.</a:t>
            </a:r>
            <a:r>
              <a:rPr lang="en-US" sz="900" b="1" spc="-10" dirty="0">
                <a:latin typeface="Calibri"/>
                <a:cs typeface="Calibri"/>
              </a:rPr>
              <a:t> </a:t>
            </a:r>
            <a:r>
              <a:rPr lang="en-US" altLang="zh-CN" sz="900" b="1" spc="-10" dirty="0">
                <a:latin typeface="Calibri"/>
                <a:cs typeface="Calibri"/>
              </a:rPr>
              <a:t>All papers accepted will be included in the conference proceedings and </a:t>
            </a:r>
            <a:r>
              <a:rPr lang="en-US" altLang="zh-CN" sz="900" b="1" spc="-10" dirty="0">
                <a:solidFill>
                  <a:srgbClr val="FF0000"/>
                </a:solidFill>
                <a:latin typeface="Calibri"/>
                <a:cs typeface="Calibri"/>
              </a:rPr>
              <a:t>IET Conference Proceedings</a:t>
            </a:r>
            <a:r>
              <a:rPr lang="en-US" altLang="zh-CN" sz="900" b="1" spc="-10" dirty="0">
                <a:latin typeface="Calibri"/>
                <a:cs typeface="Calibri"/>
              </a:rPr>
              <a:t> and indexed by </a:t>
            </a:r>
            <a:r>
              <a:rPr lang="en-US" altLang="zh-CN" sz="900" b="1" spc="-10" dirty="0">
                <a:solidFill>
                  <a:srgbClr val="FF0000"/>
                </a:solidFill>
                <a:latin typeface="Calibri"/>
                <a:cs typeface="Calibri"/>
              </a:rPr>
              <a:t>EI </a:t>
            </a:r>
            <a:r>
              <a:rPr lang="en-US" altLang="zh-CN" sz="900" b="1" spc="-10" dirty="0" err="1">
                <a:solidFill>
                  <a:srgbClr val="FF0000"/>
                </a:solidFill>
                <a:latin typeface="Calibri"/>
                <a:cs typeface="Calibri"/>
              </a:rPr>
              <a:t>Compendex</a:t>
            </a:r>
            <a:r>
              <a:rPr lang="en-US" altLang="zh-CN" sz="900" b="1" spc="-10" dirty="0">
                <a:latin typeface="Calibri"/>
                <a:cs typeface="Calibri"/>
              </a:rPr>
              <a:t>. Selected papers will be published in special issues of international journals </a:t>
            </a:r>
            <a:r>
              <a:rPr sz="900" b="1" spc="-10" dirty="0">
                <a:solidFill>
                  <a:srgbClr val="FF0000"/>
                </a:solidFill>
                <a:latin typeface="Calibri"/>
                <a:cs typeface="Calibri"/>
              </a:rPr>
              <a:t>indexed by SCI</a:t>
            </a:r>
            <a:r>
              <a:rPr sz="900" b="1" spc="-10" dirty="0">
                <a:latin typeface="Calibri"/>
                <a:cs typeface="Calibri"/>
              </a:rPr>
              <a:t>.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2289675" y="9082186"/>
            <a:ext cx="741680" cy="47384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lang="en-US" sz="1000" b="1" strike="sngStrike" spc="-5" dirty="0">
                <a:solidFill>
                  <a:srgbClr val="FF0000"/>
                </a:solidFill>
                <a:cs typeface="Calibri"/>
              </a:rPr>
              <a:t>April</a:t>
            </a:r>
            <a:r>
              <a:rPr sz="1000" b="1" strike="sngStrike" spc="-5" dirty="0">
                <a:solidFill>
                  <a:srgbClr val="FF0000"/>
                </a:solidFill>
                <a:latin typeface="Calibri"/>
                <a:cs typeface="Calibri"/>
              </a:rPr>
              <a:t> 3</a:t>
            </a:r>
            <a:r>
              <a:rPr lang="en-US" sz="1000" b="1" strike="sngStrike" spc="-5" dirty="0">
                <a:solidFill>
                  <a:srgbClr val="FF0000"/>
                </a:solidFill>
                <a:latin typeface="Calibri"/>
                <a:cs typeface="Calibri"/>
              </a:rPr>
              <a:t>0</a:t>
            </a:r>
            <a:r>
              <a:rPr sz="1000" b="1" strike="sngStrike" spc="-5" dirty="0">
                <a:solidFill>
                  <a:srgbClr val="FF0000"/>
                </a:solidFill>
                <a:latin typeface="Calibri"/>
                <a:cs typeface="Calibri"/>
              </a:rPr>
              <a:t>,</a:t>
            </a:r>
            <a:r>
              <a:rPr sz="1000" b="1" strike="sngStrike" spc="-5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000" b="1" strike="sngStrike" spc="-10" dirty="0">
                <a:solidFill>
                  <a:srgbClr val="FF0000"/>
                </a:solidFill>
                <a:latin typeface="Calibri"/>
                <a:cs typeface="Calibri"/>
              </a:rPr>
              <a:t>202</a:t>
            </a:r>
            <a:r>
              <a:rPr lang="en-US" sz="1000" b="1" strike="sngStrike" spc="-10" dirty="0">
                <a:solidFill>
                  <a:srgbClr val="FF0000"/>
                </a:solidFill>
                <a:latin typeface="Calibri"/>
                <a:cs typeface="Calibri"/>
              </a:rPr>
              <a:t>5</a:t>
            </a:r>
            <a:endParaRPr sz="1000" strike="sngStrike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r>
              <a:rPr lang="en-US" sz="1000" b="1" strike="sngStrike" spc="-5" dirty="0">
                <a:latin typeface="Calibri"/>
                <a:cs typeface="Calibri"/>
              </a:rPr>
              <a:t>May</a:t>
            </a:r>
            <a:r>
              <a:rPr sz="1000" b="1" strike="sngStrike" spc="-5" dirty="0">
                <a:latin typeface="Calibri"/>
                <a:cs typeface="Calibri"/>
              </a:rPr>
              <a:t> 20,</a:t>
            </a:r>
            <a:r>
              <a:rPr sz="1000" b="1" strike="sngStrike" spc="-60" dirty="0">
                <a:latin typeface="Calibri"/>
                <a:cs typeface="Calibri"/>
              </a:rPr>
              <a:t> </a:t>
            </a:r>
            <a:r>
              <a:rPr sz="1000" b="1" strike="sngStrike" spc="-10" dirty="0">
                <a:latin typeface="Calibri"/>
                <a:cs typeface="Calibri"/>
              </a:rPr>
              <a:t>202</a:t>
            </a:r>
            <a:r>
              <a:rPr lang="en-US" sz="1000" b="1" strike="sngStrike" spc="-10" dirty="0">
                <a:latin typeface="Calibri"/>
                <a:cs typeface="Calibri"/>
              </a:rPr>
              <a:t>5</a:t>
            </a:r>
            <a:endParaRPr sz="1000" strike="sngStrike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r>
              <a:rPr sz="1000" b="1" strike="sngStrike" spc="-5" dirty="0">
                <a:latin typeface="Calibri"/>
                <a:cs typeface="Calibri"/>
              </a:rPr>
              <a:t>J</a:t>
            </a:r>
            <a:r>
              <a:rPr lang="en-US" altLang="zh-CN" sz="1000" b="1" strike="sngStrike" spc="-5" dirty="0">
                <a:latin typeface="Calibri"/>
                <a:cs typeface="Calibri"/>
              </a:rPr>
              <a:t>une</a:t>
            </a:r>
            <a:r>
              <a:rPr sz="1000" b="1" strike="sngStrike" spc="-5" dirty="0">
                <a:latin typeface="Calibri"/>
                <a:cs typeface="Calibri"/>
              </a:rPr>
              <a:t> 5,</a:t>
            </a:r>
            <a:r>
              <a:rPr sz="1000" b="1" strike="sngStrike" spc="-30" dirty="0">
                <a:latin typeface="Calibri"/>
                <a:cs typeface="Calibri"/>
              </a:rPr>
              <a:t> </a:t>
            </a:r>
            <a:r>
              <a:rPr sz="1000" b="1" strike="sngStrike" spc="-10" dirty="0">
                <a:latin typeface="Calibri"/>
                <a:cs typeface="Calibri"/>
              </a:rPr>
              <a:t>202</a:t>
            </a:r>
            <a:r>
              <a:rPr lang="en-US" sz="1000" b="1" strike="sngStrike" spc="-10" dirty="0">
                <a:latin typeface="Calibri"/>
                <a:cs typeface="Calibri"/>
              </a:rPr>
              <a:t>5</a:t>
            </a:r>
            <a:endParaRPr sz="1000" strike="sngStrike" dirty="0">
              <a:latin typeface="Calibri"/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664471" y="992186"/>
            <a:ext cx="1049929" cy="6892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B98643C9-58EB-4327-9630-94746EAE8CCD}"/>
              </a:ext>
            </a:extLst>
          </p:cNvPr>
          <p:cNvSpPr txBox="1"/>
          <p:nvPr/>
        </p:nvSpPr>
        <p:spPr>
          <a:xfrm>
            <a:off x="2438399" y="1168050"/>
            <a:ext cx="197086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pic>
        <p:nvPicPr>
          <p:cNvPr id="27" name="图片 26">
            <a:extLst>
              <a:ext uri="{FF2B5EF4-FFF2-40B4-BE49-F238E27FC236}">
                <a16:creationId xmlns:a16="http://schemas.microsoft.com/office/drawing/2014/main" id="{3473517A-65C1-43B4-B898-81CD0372E4B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2030" y="7513316"/>
            <a:ext cx="1816500" cy="1211000"/>
          </a:xfrm>
          <a:prstGeom prst="rect">
            <a:avLst/>
          </a:prstGeom>
        </p:spPr>
      </p:pic>
      <p:pic>
        <p:nvPicPr>
          <p:cNvPr id="29" name="图片 28">
            <a:extLst>
              <a:ext uri="{FF2B5EF4-FFF2-40B4-BE49-F238E27FC236}">
                <a16:creationId xmlns:a16="http://schemas.microsoft.com/office/drawing/2014/main" id="{E5F0DF04-0D7A-4CEC-B9DB-E58E548CFD9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07997" y="8232280"/>
            <a:ext cx="1985116" cy="1323411"/>
          </a:xfrm>
          <a:prstGeom prst="rect">
            <a:avLst/>
          </a:prstGeom>
        </p:spPr>
      </p:pic>
      <p:sp>
        <p:nvSpPr>
          <p:cNvPr id="23" name="object 25"/>
          <p:cNvSpPr/>
          <p:nvPr/>
        </p:nvSpPr>
        <p:spPr>
          <a:xfrm>
            <a:off x="39371" y="37148"/>
            <a:ext cx="6804659" cy="9831705"/>
          </a:xfrm>
          <a:custGeom>
            <a:avLst/>
            <a:gdLst/>
            <a:ahLst/>
            <a:cxnLst/>
            <a:rect l="l" t="t" r="r" b="b"/>
            <a:pathLst>
              <a:path w="6804659" h="9831705">
                <a:moveTo>
                  <a:pt x="0" y="0"/>
                </a:moveTo>
                <a:lnTo>
                  <a:pt x="6804659" y="0"/>
                </a:lnTo>
                <a:lnTo>
                  <a:pt x="6804659" y="9831324"/>
                </a:lnTo>
                <a:lnTo>
                  <a:pt x="0" y="9831324"/>
                </a:lnTo>
                <a:lnTo>
                  <a:pt x="0" y="0"/>
                </a:lnTo>
                <a:close/>
              </a:path>
            </a:pathLst>
          </a:custGeom>
          <a:ln w="88392">
            <a:solidFill>
              <a:srgbClr val="3399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25"/>
          <p:cNvSpPr/>
          <p:nvPr/>
        </p:nvSpPr>
        <p:spPr>
          <a:xfrm>
            <a:off x="44129" y="34439"/>
            <a:ext cx="6804659" cy="9831705"/>
          </a:xfrm>
          <a:custGeom>
            <a:avLst/>
            <a:gdLst/>
            <a:ahLst/>
            <a:cxnLst/>
            <a:rect l="l" t="t" r="r" b="b"/>
            <a:pathLst>
              <a:path w="6804659" h="9831705">
                <a:moveTo>
                  <a:pt x="0" y="0"/>
                </a:moveTo>
                <a:lnTo>
                  <a:pt x="6804659" y="0"/>
                </a:lnTo>
                <a:lnTo>
                  <a:pt x="6804659" y="9831324"/>
                </a:lnTo>
                <a:lnTo>
                  <a:pt x="0" y="9831324"/>
                </a:lnTo>
                <a:lnTo>
                  <a:pt x="0" y="0"/>
                </a:lnTo>
                <a:close/>
              </a:path>
            </a:pathLst>
          </a:custGeom>
          <a:ln w="88392">
            <a:solidFill>
              <a:srgbClr val="3399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74014F55-0A02-4B54-9AC4-BB314F44574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80267" y="1283932"/>
            <a:ext cx="882611" cy="384898"/>
          </a:xfrm>
          <a:prstGeom prst="rect">
            <a:avLst/>
          </a:prstGeom>
        </p:spPr>
      </p:pic>
      <p:sp>
        <p:nvSpPr>
          <p:cNvPr id="2" name="object 2"/>
          <p:cNvSpPr txBox="1"/>
          <p:nvPr/>
        </p:nvSpPr>
        <p:spPr>
          <a:xfrm>
            <a:off x="177509" y="127671"/>
            <a:ext cx="6692305" cy="1445909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12700" marR="5080">
              <a:lnSpc>
                <a:spcPts val="1510"/>
              </a:lnSpc>
              <a:spcBef>
                <a:spcPts val="295"/>
              </a:spcBef>
            </a:pPr>
            <a:r>
              <a:rPr sz="1250" b="1" dirty="0">
                <a:latin typeface="Calibri"/>
                <a:cs typeface="Calibri"/>
              </a:rPr>
              <a:t>The 1</a:t>
            </a:r>
            <a:r>
              <a:rPr lang="en-US" sz="1250" b="1" dirty="0">
                <a:latin typeface="Calibri"/>
                <a:cs typeface="Calibri"/>
              </a:rPr>
              <a:t>5</a:t>
            </a:r>
            <a:r>
              <a:rPr sz="1250" b="1" dirty="0">
                <a:latin typeface="Calibri"/>
                <a:cs typeface="Calibri"/>
              </a:rPr>
              <a:t>th </a:t>
            </a:r>
            <a:r>
              <a:rPr sz="1250" b="1" spc="-5" dirty="0">
                <a:latin typeface="Calibri"/>
                <a:cs typeface="Calibri"/>
              </a:rPr>
              <a:t>International Conference </a:t>
            </a:r>
            <a:r>
              <a:rPr sz="1250" b="1" dirty="0">
                <a:latin typeface="Calibri"/>
                <a:cs typeface="Calibri"/>
              </a:rPr>
              <a:t>on </a:t>
            </a:r>
            <a:r>
              <a:rPr sz="1250" b="1" spc="-10" dirty="0">
                <a:latin typeface="Calibri"/>
                <a:cs typeface="Calibri"/>
              </a:rPr>
              <a:t>Quality, Reliability, </a:t>
            </a:r>
            <a:r>
              <a:rPr sz="1250" b="1" dirty="0">
                <a:latin typeface="Calibri"/>
                <a:cs typeface="Calibri"/>
              </a:rPr>
              <a:t>Risk, </a:t>
            </a:r>
            <a:r>
              <a:rPr sz="1250" b="1" spc="-5" dirty="0">
                <a:latin typeface="Calibri"/>
                <a:cs typeface="Calibri"/>
              </a:rPr>
              <a:t>Maintenance,</a:t>
            </a:r>
            <a:r>
              <a:rPr sz="1250" b="1" spc="-165" dirty="0">
                <a:latin typeface="Calibri"/>
                <a:cs typeface="Calibri"/>
              </a:rPr>
              <a:t> </a:t>
            </a:r>
            <a:r>
              <a:rPr sz="1250" b="1" dirty="0">
                <a:latin typeface="Calibri"/>
                <a:cs typeface="Calibri"/>
              </a:rPr>
              <a:t>and</a:t>
            </a:r>
            <a:r>
              <a:rPr lang="en-US" sz="1250" b="1" dirty="0">
                <a:latin typeface="Calibri"/>
                <a:cs typeface="Calibri"/>
              </a:rPr>
              <a:t> </a:t>
            </a:r>
            <a:r>
              <a:rPr sz="1250" b="1" spc="-10" dirty="0">
                <a:latin typeface="Calibri"/>
                <a:cs typeface="Calibri"/>
              </a:rPr>
              <a:t>Safety </a:t>
            </a:r>
            <a:r>
              <a:rPr sz="1250" b="1" dirty="0">
                <a:latin typeface="Calibri"/>
                <a:cs typeface="Calibri"/>
              </a:rPr>
              <a:t>Engineering</a:t>
            </a:r>
            <a:r>
              <a:rPr sz="1250" b="1" spc="-55" dirty="0">
                <a:latin typeface="Calibri"/>
                <a:cs typeface="Calibri"/>
              </a:rPr>
              <a:t> </a:t>
            </a:r>
            <a:endParaRPr lang="en-US" sz="1250" b="1" spc="-55" dirty="0">
              <a:latin typeface="Calibri"/>
              <a:cs typeface="Calibri"/>
            </a:endParaRPr>
          </a:p>
          <a:p>
            <a:pPr marL="12700" marR="5080">
              <a:lnSpc>
                <a:spcPts val="1510"/>
              </a:lnSpc>
              <a:spcBef>
                <a:spcPts val="295"/>
              </a:spcBef>
            </a:pPr>
            <a:r>
              <a:rPr lang="en-US" sz="1250" b="1" spc="-5" dirty="0">
                <a:latin typeface="Calibri"/>
                <a:cs typeface="Calibri"/>
              </a:rPr>
              <a:t>&amp; The </a:t>
            </a:r>
            <a:r>
              <a:rPr lang="en-US" altLang="zh-CN" sz="1250" b="1" dirty="0">
                <a:cs typeface="Calibri"/>
              </a:rPr>
              <a:t>8th International Conference on Materials and Reliability</a:t>
            </a:r>
          </a:p>
          <a:p>
            <a:pPr marL="12700" marR="5080">
              <a:lnSpc>
                <a:spcPts val="1510"/>
              </a:lnSpc>
              <a:spcBef>
                <a:spcPts val="295"/>
              </a:spcBef>
            </a:pPr>
            <a:r>
              <a:rPr lang="en-US" altLang="zh-CN" sz="1400" b="1" dirty="0">
                <a:cs typeface="Calibri"/>
              </a:rPr>
              <a:t>(</a:t>
            </a:r>
            <a:r>
              <a:rPr lang="en-GB" altLang="zh-CN" sz="1400" b="1" spc="-5" dirty="0">
                <a:latin typeface="Calibri"/>
                <a:cs typeface="Calibri"/>
              </a:rPr>
              <a:t>QR2MSE2025 &amp; </a:t>
            </a:r>
            <a:r>
              <a:rPr lang="en-US" altLang="zh-CN" sz="1400" b="1" dirty="0">
                <a:cs typeface="Calibri"/>
              </a:rPr>
              <a:t>ICMR2025)</a:t>
            </a:r>
          </a:p>
          <a:p>
            <a:pPr marL="12700" marR="5080">
              <a:lnSpc>
                <a:spcPts val="1510"/>
              </a:lnSpc>
              <a:spcBef>
                <a:spcPts val="295"/>
              </a:spcBef>
            </a:pPr>
            <a:r>
              <a:rPr lang="en-US" sz="1400" b="1" dirty="0">
                <a:latin typeface="Calibri"/>
                <a:cs typeface="Calibri"/>
              </a:rPr>
              <a:t>July </a:t>
            </a:r>
            <a:r>
              <a:rPr lang="en-US" sz="1400" b="1" spc="-5" dirty="0">
                <a:latin typeface="Calibri"/>
                <a:cs typeface="Calibri"/>
              </a:rPr>
              <a:t>23-26, 2025, </a:t>
            </a:r>
            <a:r>
              <a:rPr lang="en-US" altLang="zh-CN" sz="1400" b="1" spc="-5" dirty="0">
                <a:latin typeface="Calibri"/>
                <a:cs typeface="Calibri"/>
              </a:rPr>
              <a:t>Hohhot, Inner Mongolia</a:t>
            </a:r>
            <a:r>
              <a:rPr lang="en-US" sz="1400" b="1" spc="-5" dirty="0">
                <a:latin typeface="Calibri"/>
                <a:cs typeface="Calibri"/>
              </a:rPr>
              <a:t>, Ch</a:t>
            </a:r>
            <a:r>
              <a:rPr sz="1400" b="1" spc="-5" dirty="0">
                <a:latin typeface="Calibri"/>
                <a:cs typeface="Calibri"/>
              </a:rPr>
              <a:t>ina</a:t>
            </a:r>
          </a:p>
          <a:p>
            <a:pPr marL="12700">
              <a:lnSpc>
                <a:spcPct val="100000"/>
              </a:lnSpc>
            </a:pPr>
            <a:r>
              <a:rPr sz="1400" b="1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7"/>
              </a:rPr>
              <a:t>https://www.qr2mse.org</a:t>
            </a:r>
            <a:endParaRPr lang="en-US" sz="1400" b="1" u="sng" spc="-10" dirty="0">
              <a:solidFill>
                <a:srgbClr val="0000FF"/>
              </a:solidFill>
              <a:uFill>
                <a:solidFill>
                  <a:srgbClr val="0000FF"/>
                </a:solidFill>
              </a:uFill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endParaRPr sz="300" dirty="0">
              <a:latin typeface="Calibri"/>
              <a:cs typeface="Calibri"/>
            </a:endParaRPr>
          </a:p>
          <a:p>
            <a:pPr marL="2446020">
              <a:lnSpc>
                <a:spcPct val="100000"/>
              </a:lnSpc>
              <a:spcBef>
                <a:spcPts val="5"/>
              </a:spcBef>
            </a:pPr>
            <a:r>
              <a:rPr sz="1700" b="1" spc="-5" dirty="0">
                <a:latin typeface="Calibri"/>
                <a:cs typeface="Calibri"/>
              </a:rPr>
              <a:t>CALL FOR </a:t>
            </a:r>
            <a:r>
              <a:rPr sz="1700" b="1" spc="-20" dirty="0">
                <a:latin typeface="Calibri"/>
                <a:cs typeface="Calibri"/>
              </a:rPr>
              <a:t>PAPERS</a:t>
            </a:r>
            <a:endParaRPr sz="1700" dirty="0">
              <a:latin typeface="Calibri"/>
              <a:cs typeface="Calibri"/>
            </a:endParaRPr>
          </a:p>
        </p:txBody>
      </p:sp>
      <p:sp>
        <p:nvSpPr>
          <p:cNvPr id="24" name="object 21">
            <a:extLst>
              <a:ext uri="{FF2B5EF4-FFF2-40B4-BE49-F238E27FC236}">
                <a16:creationId xmlns:a16="http://schemas.microsoft.com/office/drawing/2014/main" id="{E412E175-879A-47BF-86BE-14FA63A92D42}"/>
              </a:ext>
            </a:extLst>
          </p:cNvPr>
          <p:cNvSpPr txBox="1"/>
          <p:nvPr/>
        </p:nvSpPr>
        <p:spPr>
          <a:xfrm>
            <a:off x="3220720" y="9079575"/>
            <a:ext cx="741680" cy="47384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lang="en-US" altLang="zh-CN" sz="1000" b="1" spc="-5" dirty="0">
                <a:solidFill>
                  <a:srgbClr val="FF0000"/>
                </a:solidFill>
                <a:cs typeface="Calibri"/>
              </a:rPr>
              <a:t>June</a:t>
            </a:r>
            <a:r>
              <a:rPr sz="1000"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altLang="zh-CN" sz="1000" b="1" spc="-5" dirty="0">
                <a:solidFill>
                  <a:srgbClr val="FF0000"/>
                </a:solidFill>
                <a:latin typeface="Calibri"/>
                <a:cs typeface="Calibri"/>
              </a:rPr>
              <a:t>10</a:t>
            </a:r>
            <a:r>
              <a:rPr sz="1000" b="1" spc="-5" dirty="0">
                <a:solidFill>
                  <a:srgbClr val="FF0000"/>
                </a:solidFill>
                <a:latin typeface="Calibri"/>
                <a:cs typeface="Calibri"/>
              </a:rPr>
              <a:t>,</a:t>
            </a:r>
            <a:r>
              <a:rPr sz="1000" b="1" spc="-5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FF0000"/>
                </a:solidFill>
                <a:latin typeface="Calibri"/>
                <a:cs typeface="Calibri"/>
              </a:rPr>
              <a:t>202</a:t>
            </a:r>
            <a:r>
              <a:rPr lang="en-US" sz="1000" b="1" spc="-10" dirty="0">
                <a:solidFill>
                  <a:srgbClr val="FF0000"/>
                </a:solidFill>
                <a:latin typeface="Calibri"/>
                <a:cs typeface="Calibri"/>
              </a:rPr>
              <a:t>5</a:t>
            </a:r>
            <a:endParaRPr sz="1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r>
              <a:rPr lang="en-US" altLang="zh-CN" sz="1000" b="1" spc="-5" dirty="0">
                <a:latin typeface="Calibri"/>
                <a:cs typeface="Calibri"/>
              </a:rPr>
              <a:t>June</a:t>
            </a:r>
            <a:r>
              <a:rPr sz="1000" b="1" spc="-5" dirty="0">
                <a:latin typeface="Calibri"/>
                <a:cs typeface="Calibri"/>
              </a:rPr>
              <a:t> </a:t>
            </a:r>
            <a:r>
              <a:rPr lang="en-US" altLang="zh-CN" sz="1000" b="1" spc="-5" dirty="0">
                <a:latin typeface="Calibri"/>
                <a:cs typeface="Calibri"/>
              </a:rPr>
              <a:t>30</a:t>
            </a:r>
            <a:r>
              <a:rPr sz="1000" b="1" spc="-5" dirty="0">
                <a:latin typeface="Calibri"/>
                <a:cs typeface="Calibri"/>
              </a:rPr>
              <a:t>,</a:t>
            </a:r>
            <a:r>
              <a:rPr sz="1000" b="1" spc="-60" dirty="0">
                <a:latin typeface="Calibri"/>
                <a:cs typeface="Calibri"/>
              </a:rPr>
              <a:t> </a:t>
            </a:r>
            <a:r>
              <a:rPr sz="1000" b="1" spc="-10" dirty="0">
                <a:latin typeface="Calibri"/>
                <a:cs typeface="Calibri"/>
              </a:rPr>
              <a:t>202</a:t>
            </a:r>
            <a:r>
              <a:rPr lang="en-US" sz="1000" b="1" spc="-10" dirty="0">
                <a:latin typeface="Calibri"/>
                <a:cs typeface="Calibri"/>
              </a:rPr>
              <a:t>5</a:t>
            </a:r>
            <a:endParaRPr sz="1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r>
              <a:rPr sz="1000" b="1" spc="-5" dirty="0">
                <a:latin typeface="Calibri"/>
                <a:cs typeface="Calibri"/>
              </a:rPr>
              <a:t>J</a:t>
            </a:r>
            <a:r>
              <a:rPr lang="en-US" altLang="zh-CN" sz="1000" b="1" spc="-5" dirty="0">
                <a:latin typeface="Calibri"/>
                <a:cs typeface="Calibri"/>
              </a:rPr>
              <a:t>uly</a:t>
            </a:r>
            <a:r>
              <a:rPr sz="1000" b="1" spc="-5" dirty="0">
                <a:latin typeface="Calibri"/>
                <a:cs typeface="Calibri"/>
              </a:rPr>
              <a:t> </a:t>
            </a:r>
            <a:r>
              <a:rPr lang="en-US" sz="1000" b="1" spc="-5" dirty="0">
                <a:latin typeface="Calibri"/>
                <a:cs typeface="Calibri"/>
              </a:rPr>
              <a:t>15</a:t>
            </a:r>
            <a:r>
              <a:rPr sz="1000" b="1" spc="-5" dirty="0">
                <a:latin typeface="Calibri"/>
                <a:cs typeface="Calibri"/>
              </a:rPr>
              <a:t>,</a:t>
            </a:r>
            <a:r>
              <a:rPr sz="1000" b="1" spc="-30" dirty="0">
                <a:latin typeface="Calibri"/>
                <a:cs typeface="Calibri"/>
              </a:rPr>
              <a:t> </a:t>
            </a:r>
            <a:r>
              <a:rPr sz="1000" b="1" spc="-10" dirty="0">
                <a:latin typeface="Calibri"/>
                <a:cs typeface="Calibri"/>
              </a:rPr>
              <a:t>202</a:t>
            </a:r>
            <a:r>
              <a:rPr lang="en-US" sz="1000" b="1" spc="-10" dirty="0">
                <a:latin typeface="Calibri"/>
                <a:cs typeface="Calibri"/>
              </a:rPr>
              <a:t>5</a:t>
            </a:r>
            <a:endParaRPr sz="10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406</TotalTime>
  <Words>532</Words>
  <Application>Microsoft Office PowerPoint</Application>
  <PresentationFormat>A4 纸张(210x297 毫米)</PresentationFormat>
  <Paragraphs>79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Arial</vt:lpstr>
      <vt:lpstr>Calibri</vt:lpstr>
      <vt:lpstr>Office Theme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QR2MSE2021 &amp; ICRSE2021 Call For Paper</dc:title>
  <dc:creator>Chad Mel</dc:creator>
  <cp:lastModifiedBy>chuanlai lu</cp:lastModifiedBy>
  <cp:revision>42</cp:revision>
  <cp:lastPrinted>2024-04-09T02:30:59Z</cp:lastPrinted>
  <dcterms:created xsi:type="dcterms:W3CDTF">2022-04-29T01:07:14Z</dcterms:created>
  <dcterms:modified xsi:type="dcterms:W3CDTF">2025-05-15T11:37:51Z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2022-03-03T00:00:00Z</vt:filetime>
  </property>
  <property fmtid="{D5CDD505-2E9C-101B-9397-08002B2CF9AE}" pid="3" name="Creator">
    <vt:lpwstr>Acrobat PDFMaker 11 PowerPoint 版</vt:lpwstr>
  </property>
  <property fmtid="{D5CDD505-2E9C-101B-9397-08002B2CF9AE}" pid="4" name="LastSaved">
    <vt:filetime>2022-04-29T00:00:00Z</vt:filetime>
  </property>
</Properties>
</file>